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11"/>
  </p:notesMasterIdLst>
  <p:sldIdLst>
    <p:sldId id="715" r:id="rId6"/>
    <p:sldId id="716" r:id="rId7"/>
    <p:sldId id="712" r:id="rId8"/>
    <p:sldId id="713" r:id="rId9"/>
    <p:sldId id="714" r:id="rId1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46" userDrawn="1">
          <p15:clr>
            <a:srgbClr val="A4A3A4"/>
          </p15:clr>
        </p15:guide>
        <p15:guide id="2" pos="187" userDrawn="1">
          <p15:clr>
            <a:srgbClr val="A4A3A4"/>
          </p15:clr>
        </p15:guide>
        <p15:guide id="3" pos="3317" userDrawn="1">
          <p15:clr>
            <a:srgbClr val="A4A3A4"/>
          </p15:clr>
        </p15:guide>
        <p15:guide id="4" pos="1026" userDrawn="1">
          <p15:clr>
            <a:srgbClr val="A4A3A4"/>
          </p15:clr>
        </p15:guide>
        <p15:guide id="5" pos="3045" userDrawn="1">
          <p15:clr>
            <a:srgbClr val="A4A3A4"/>
          </p15:clr>
        </p15:guide>
        <p15:guide id="6" orient="horz" pos="1691" userDrawn="1">
          <p15:clr>
            <a:srgbClr val="A4A3A4"/>
          </p15:clr>
        </p15:guide>
        <p15:guide id="7" pos="4133" userDrawn="1">
          <p15:clr>
            <a:srgbClr val="A4A3A4"/>
          </p15:clr>
        </p15:guide>
        <p15:guide id="8" orient="horz" pos="425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985604-BCB9-5F0C-0C8D-76003C6B9DA6}" name="Ona Kohonen" initials="OK" userId="S::Ona.Kohonen@heptagon-capital.com::051074f9-a9db-4d2c-89d6-e453dabce9e8" providerId="AD"/>
  <p188:author id="{9F69DB2B-EBD9-C81F-61BA-3C03511956E4}" name="Rupert Davies" initials="RD" userId="S::Rupert.Davies@heptagon-capital.com::0ad6105b-8e1e-4604-9ff4-cd90cfeed902" providerId="AD"/>
  <p188:author id="{346BA338-133D-98BE-9265-6F2F84E4F0B9}" name="Jakob Tinggaard" initials="JT" userId="S::Jakob.Tinggaard@heptagon-capital.com::bbf7a549-a62c-4eaf-8a42-844052dace7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959"/>
    <a:srgbClr val="EA7E1E"/>
    <a:srgbClr val="1B617B"/>
    <a:srgbClr val="0075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10" d="100"/>
          <a:sy n="210" d="100"/>
        </p:scale>
        <p:origin x="120" y="-6053"/>
      </p:cViewPr>
      <p:guideLst>
        <p:guide orient="horz" pos="6046"/>
        <p:guide pos="187"/>
        <p:guide pos="3317"/>
        <p:guide pos="1026"/>
        <p:guide pos="3045"/>
        <p:guide orient="horz" pos="1691"/>
        <p:guide pos="4133"/>
        <p:guide orient="horz" pos="425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Wright" userId="94e15c8c-75ff-4e70-aed5-35387ccb9d17" providerId="ADAL" clId="{9283E469-4CE5-432B-A3D1-120419DBF133}"/>
    <pc:docChg chg="modSld">
      <pc:chgData name="William Wright" userId="94e15c8c-75ff-4e70-aed5-35387ccb9d17" providerId="ADAL" clId="{9283E469-4CE5-432B-A3D1-120419DBF133}" dt="2023-07-21T17:11:52.439" v="666" actId="20577"/>
      <pc:docMkLst>
        <pc:docMk/>
      </pc:docMkLst>
      <pc:sldChg chg="modSp mod">
        <pc:chgData name="William Wright" userId="94e15c8c-75ff-4e70-aed5-35387ccb9d17" providerId="ADAL" clId="{9283E469-4CE5-432B-A3D1-120419DBF133}" dt="2023-07-21T17:11:52.439" v="666" actId="20577"/>
        <pc:sldMkLst>
          <pc:docMk/>
          <pc:sldMk cId="779401693" sldId="716"/>
        </pc:sldMkLst>
        <pc:spChg chg="mod">
          <ac:chgData name="William Wright" userId="94e15c8c-75ff-4e70-aed5-35387ccb9d17" providerId="ADAL" clId="{9283E469-4CE5-432B-A3D1-120419DBF133}" dt="2023-07-21T17:11:52.439" v="666" actId="20577"/>
          <ac:spMkLst>
            <pc:docMk/>
            <pc:sldMk cId="779401693" sldId="716"/>
            <ac:spMk id="20" creationId="{CC8BDBAF-FE4D-F336-ED25-E3335D715E03}"/>
          </ac:spMkLst>
        </pc:spChg>
        <pc:graphicFrameChg chg="mod">
          <ac:chgData name="William Wright" userId="94e15c8c-75ff-4e70-aed5-35387ccb9d17" providerId="ADAL" clId="{9283E469-4CE5-432B-A3D1-120419DBF133}" dt="2023-07-21T16:55:58.213" v="13" actId="1076"/>
          <ac:graphicFrameMkLst>
            <pc:docMk/>
            <pc:sldMk cId="779401693" sldId="716"/>
            <ac:graphicFrameMk id="4" creationId="{06D7692F-2290-5CC2-ACFC-FBEDC5F23E0D}"/>
          </ac:graphicFrameMkLst>
        </pc:graphicFrameChg>
        <pc:graphicFrameChg chg="mod modGraphic">
          <ac:chgData name="William Wright" userId="94e15c8c-75ff-4e70-aed5-35387ccb9d17" providerId="ADAL" clId="{9283E469-4CE5-432B-A3D1-120419DBF133}" dt="2023-07-21T17:10:57.982" v="642" actId="20577"/>
          <ac:graphicFrameMkLst>
            <pc:docMk/>
            <pc:sldMk cId="779401693" sldId="716"/>
            <ac:graphicFrameMk id="7" creationId="{AF93DD64-135D-AC9B-553D-F995E70ABA0A}"/>
          </ac:graphicFrameMkLst>
        </pc:graphicFrameChg>
        <pc:graphicFrameChg chg="modGraphic">
          <ac:chgData name="William Wright" userId="94e15c8c-75ff-4e70-aed5-35387ccb9d17" providerId="ADAL" clId="{9283E469-4CE5-432B-A3D1-120419DBF133}" dt="2023-07-21T17:11:32.256" v="662" actId="20577"/>
          <ac:graphicFrameMkLst>
            <pc:docMk/>
            <pc:sldMk cId="779401693" sldId="716"/>
            <ac:graphicFrameMk id="26" creationId="{E83B982D-60A5-47D0-53B1-B44B56356DBE}"/>
          </ac:graphicFrameMkLst>
        </pc:graphicFrameChg>
      </pc:sldChg>
    </pc:docChg>
  </pc:docChgLst>
  <pc:docChgLst>
    <pc:chgData name="Guy Blandford-Newson" userId="6b07fdeb-3918-4d40-b9db-03b3f24158bc" providerId="ADAL" clId="{BA833C6B-33A3-49A3-896A-4C526C238100}"/>
    <pc:docChg chg="custSel modSld">
      <pc:chgData name="Guy Blandford-Newson" userId="6b07fdeb-3918-4d40-b9db-03b3f24158bc" providerId="ADAL" clId="{BA833C6B-33A3-49A3-896A-4C526C238100}" dt="2023-07-28T11:03:07.384" v="163" actId="1035"/>
      <pc:docMkLst>
        <pc:docMk/>
      </pc:docMkLst>
      <pc:sldChg chg="delSp modSp mod">
        <pc:chgData name="Guy Blandford-Newson" userId="6b07fdeb-3918-4d40-b9db-03b3f24158bc" providerId="ADAL" clId="{BA833C6B-33A3-49A3-896A-4C526C238100}" dt="2023-07-28T11:03:07.384" v="163" actId="1035"/>
        <pc:sldMkLst>
          <pc:docMk/>
          <pc:sldMk cId="566811377" sldId="715"/>
        </pc:sldMkLst>
        <pc:spChg chg="del">
          <ac:chgData name="Guy Blandford-Newson" userId="6b07fdeb-3918-4d40-b9db-03b3f24158bc" providerId="ADAL" clId="{BA833C6B-33A3-49A3-896A-4C526C238100}" dt="2023-07-24T08:24:49.809" v="1" actId="478"/>
          <ac:spMkLst>
            <pc:docMk/>
            <pc:sldMk cId="566811377" sldId="715"/>
            <ac:spMk id="13" creationId="{11CE8100-DC91-0969-B9FA-E60E16F1B58C}"/>
          </ac:spMkLst>
        </pc:spChg>
        <pc:spChg chg="mod">
          <ac:chgData name="Guy Blandford-Newson" userId="6b07fdeb-3918-4d40-b9db-03b3f24158bc" providerId="ADAL" clId="{BA833C6B-33A3-49A3-896A-4C526C238100}" dt="2023-07-24T08:26:18.942" v="136" actId="1038"/>
          <ac:spMkLst>
            <pc:docMk/>
            <pc:sldMk cId="566811377" sldId="715"/>
            <ac:spMk id="14" creationId="{309B4A01-88BC-C6D3-8827-FB58EAE383D8}"/>
          </ac:spMkLst>
        </pc:spChg>
        <pc:spChg chg="mod">
          <ac:chgData name="Guy Blandford-Newson" userId="6b07fdeb-3918-4d40-b9db-03b3f24158bc" providerId="ADAL" clId="{BA833C6B-33A3-49A3-896A-4C526C238100}" dt="2023-07-28T11:03:07.384" v="163" actId="1035"/>
          <ac:spMkLst>
            <pc:docMk/>
            <pc:sldMk cId="566811377" sldId="715"/>
            <ac:spMk id="15" creationId="{78719A32-8A4E-523C-28C2-D2C15CEA95F6}"/>
          </ac:spMkLst>
        </pc:spChg>
        <pc:spChg chg="mod">
          <ac:chgData name="Guy Blandford-Newson" userId="6b07fdeb-3918-4d40-b9db-03b3f24158bc" providerId="ADAL" clId="{BA833C6B-33A3-49A3-896A-4C526C238100}" dt="2023-07-24T08:26:32.647" v="143" actId="1037"/>
          <ac:spMkLst>
            <pc:docMk/>
            <pc:sldMk cId="566811377" sldId="715"/>
            <ac:spMk id="17" creationId="{C7DD9B58-B1E4-E724-BCAA-10706CCBC2EE}"/>
          </ac:spMkLst>
        </pc:spChg>
        <pc:spChg chg="mod">
          <ac:chgData name="Guy Blandford-Newson" userId="6b07fdeb-3918-4d40-b9db-03b3f24158bc" providerId="ADAL" clId="{BA833C6B-33A3-49A3-896A-4C526C238100}" dt="2023-07-28T11:00:59.104" v="152" actId="207"/>
          <ac:spMkLst>
            <pc:docMk/>
            <pc:sldMk cId="566811377" sldId="715"/>
            <ac:spMk id="18" creationId="{C4529A79-226B-B94F-D45F-C737AC4E7784}"/>
          </ac:spMkLst>
        </pc:spChg>
        <pc:spChg chg="mod">
          <ac:chgData name="Guy Blandford-Newson" userId="6b07fdeb-3918-4d40-b9db-03b3f24158bc" providerId="ADAL" clId="{BA833C6B-33A3-49A3-896A-4C526C238100}" dt="2023-07-24T08:26:53.453" v="151" actId="1037"/>
          <ac:spMkLst>
            <pc:docMk/>
            <pc:sldMk cId="566811377" sldId="715"/>
            <ac:spMk id="19" creationId="{838FBFEF-DE2D-FB73-E659-12EB2CEBB533}"/>
          </ac:spMkLst>
        </pc:spChg>
        <pc:spChg chg="mod">
          <ac:chgData name="Guy Blandford-Newson" userId="6b07fdeb-3918-4d40-b9db-03b3f24158bc" providerId="ADAL" clId="{BA833C6B-33A3-49A3-896A-4C526C238100}" dt="2023-07-28T11:03:01.131" v="157" actId="207"/>
          <ac:spMkLst>
            <pc:docMk/>
            <pc:sldMk cId="566811377" sldId="715"/>
            <ac:spMk id="36" creationId="{D9104D9E-6C57-1E8A-A22E-C41DE5160CA9}"/>
          </ac:spMkLst>
        </pc:spChg>
        <pc:picChg chg="del">
          <ac:chgData name="Guy Blandford-Newson" userId="6b07fdeb-3918-4d40-b9db-03b3f24158bc" providerId="ADAL" clId="{BA833C6B-33A3-49A3-896A-4C526C238100}" dt="2023-07-24T08:24:46.639" v="0" actId="478"/>
          <ac:picMkLst>
            <pc:docMk/>
            <pc:sldMk cId="566811377" sldId="715"/>
            <ac:picMk id="5" creationId="{EA6E4A8A-87D4-D6AC-6A95-22B9AD6FAEF0}"/>
          </ac:picMkLst>
        </pc:picChg>
        <pc:picChg chg="mod">
          <ac:chgData name="Guy Blandford-Newson" userId="6b07fdeb-3918-4d40-b9db-03b3f24158bc" providerId="ADAL" clId="{BA833C6B-33A3-49A3-896A-4C526C238100}" dt="2023-07-24T08:26:10.769" v="124" actId="1038"/>
          <ac:picMkLst>
            <pc:docMk/>
            <pc:sldMk cId="566811377" sldId="715"/>
            <ac:picMk id="8" creationId="{BF133E3A-52ED-23A2-3079-5918F1C05D10}"/>
          </ac:picMkLst>
        </pc:picChg>
        <pc:picChg chg="mod">
          <ac:chgData name="Guy Blandford-Newson" userId="6b07fdeb-3918-4d40-b9db-03b3f24158bc" providerId="ADAL" clId="{BA833C6B-33A3-49A3-896A-4C526C238100}" dt="2023-07-24T08:26:07.669" v="122" actId="1038"/>
          <ac:picMkLst>
            <pc:docMk/>
            <pc:sldMk cId="566811377" sldId="715"/>
            <ac:picMk id="9" creationId="{A7274677-EE8E-0FA1-2E04-F1D117B2358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WCM!$AD$38</c:f>
              <c:strCache>
                <c:ptCount val="1"/>
                <c:pt idx="0">
                  <c:v>Fund</c:v>
                </c:pt>
              </c:strCache>
            </c:strRef>
          </c:tx>
          <c:spPr>
            <a:solidFill>
              <a:srgbClr val="2C495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2C4959"/>
                    </a:solidFill>
                    <a:latin typeface="Open Sans" pitchFamily="2" charset="0"/>
                    <a:ea typeface="Open Sans" pitchFamily="2" charset="0"/>
                    <a:cs typeface="Open Sans"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WCM!$AB$39:$AC$46</c:f>
              <c:multiLvlStrCache>
                <c:ptCount val="8"/>
                <c:lvl>
                  <c:pt idx="0">
                    <c:v>AAA</c:v>
                  </c:pt>
                  <c:pt idx="1">
                    <c:v>AA</c:v>
                  </c:pt>
                  <c:pt idx="2">
                    <c:v>A</c:v>
                  </c:pt>
                  <c:pt idx="3">
                    <c:v>BBB</c:v>
                  </c:pt>
                  <c:pt idx="4">
                    <c:v>BB</c:v>
                  </c:pt>
                  <c:pt idx="5">
                    <c:v>B</c:v>
                  </c:pt>
                  <c:pt idx="6">
                    <c:v>CCC</c:v>
                  </c:pt>
                </c:lvl>
                <c:lvl>
                  <c:pt idx="0">
                    <c:v>Leader</c:v>
                  </c:pt>
                  <c:pt idx="2">
                    <c:v>Average</c:v>
                  </c:pt>
                  <c:pt idx="5">
                    <c:v>Laggard</c:v>
                  </c:pt>
                  <c:pt idx="7">
                    <c:v>Not Rated</c:v>
                  </c:pt>
                </c:lvl>
              </c:multiLvlStrCache>
            </c:multiLvlStrRef>
          </c:cat>
          <c:val>
            <c:numRef>
              <c:f>WCM!$AD$39:$AD$46</c:f>
              <c:numCache>
                <c:formatCode>0%</c:formatCode>
                <c:ptCount val="8"/>
                <c:pt idx="0">
                  <c:v>0.12</c:v>
                </c:pt>
                <c:pt idx="1">
                  <c:v>0.19</c:v>
                </c:pt>
                <c:pt idx="2">
                  <c:v>0.44</c:v>
                </c:pt>
                <c:pt idx="3">
                  <c:v>0.23</c:v>
                </c:pt>
                <c:pt idx="4">
                  <c:v>0.02</c:v>
                </c:pt>
                <c:pt idx="5">
                  <c:v>0</c:v>
                </c:pt>
                <c:pt idx="6">
                  <c:v>0</c:v>
                </c:pt>
                <c:pt idx="7">
                  <c:v>0</c:v>
                </c:pt>
              </c:numCache>
            </c:numRef>
          </c:val>
          <c:extLst>
            <c:ext xmlns:c16="http://schemas.microsoft.com/office/drawing/2014/chart" uri="{C3380CC4-5D6E-409C-BE32-E72D297353CC}">
              <c16:uniqueId val="{00000000-E355-4FA3-A4BF-27C2AA1386F2}"/>
            </c:ext>
          </c:extLst>
        </c:ser>
        <c:ser>
          <c:idx val="1"/>
          <c:order val="1"/>
          <c:tx>
            <c:strRef>
              <c:f>WCM!$AE$38</c:f>
              <c:strCache>
                <c:ptCount val="1"/>
                <c:pt idx="0">
                  <c:v>Benchmark</c:v>
                </c:pt>
              </c:strCache>
            </c:strRef>
          </c:tx>
          <c:spPr>
            <a:solidFill>
              <a:srgbClr val="EA763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2C4959"/>
                    </a:solidFill>
                    <a:latin typeface="Open Sans" pitchFamily="2" charset="0"/>
                    <a:ea typeface="Open Sans" pitchFamily="2" charset="0"/>
                    <a:cs typeface="Open Sans"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WCM!$AB$39:$AC$46</c:f>
              <c:multiLvlStrCache>
                <c:ptCount val="8"/>
                <c:lvl>
                  <c:pt idx="0">
                    <c:v>AAA</c:v>
                  </c:pt>
                  <c:pt idx="1">
                    <c:v>AA</c:v>
                  </c:pt>
                  <c:pt idx="2">
                    <c:v>A</c:v>
                  </c:pt>
                  <c:pt idx="3">
                    <c:v>BBB</c:v>
                  </c:pt>
                  <c:pt idx="4">
                    <c:v>BB</c:v>
                  </c:pt>
                  <c:pt idx="5">
                    <c:v>B</c:v>
                  </c:pt>
                  <c:pt idx="6">
                    <c:v>CCC</c:v>
                  </c:pt>
                </c:lvl>
                <c:lvl>
                  <c:pt idx="0">
                    <c:v>Leader</c:v>
                  </c:pt>
                  <c:pt idx="2">
                    <c:v>Average</c:v>
                  </c:pt>
                  <c:pt idx="5">
                    <c:v>Laggard</c:v>
                  </c:pt>
                  <c:pt idx="7">
                    <c:v>Not Rated</c:v>
                  </c:pt>
                </c:lvl>
              </c:multiLvlStrCache>
            </c:multiLvlStrRef>
          </c:cat>
          <c:val>
            <c:numRef>
              <c:f>WCM!$AE$39:$AE$46</c:f>
              <c:numCache>
                <c:formatCode>0%</c:formatCode>
                <c:ptCount val="8"/>
                <c:pt idx="0">
                  <c:v>0.16</c:v>
                </c:pt>
                <c:pt idx="1">
                  <c:v>0.28000000000000003</c:v>
                </c:pt>
                <c:pt idx="2">
                  <c:v>0.28999999999999998</c:v>
                </c:pt>
                <c:pt idx="3">
                  <c:v>0.2</c:v>
                </c:pt>
                <c:pt idx="4">
                  <c:v>0.05</c:v>
                </c:pt>
                <c:pt idx="5">
                  <c:v>0.01</c:v>
                </c:pt>
                <c:pt idx="6">
                  <c:v>0.01</c:v>
                </c:pt>
                <c:pt idx="7">
                  <c:v>0</c:v>
                </c:pt>
              </c:numCache>
            </c:numRef>
          </c:val>
          <c:extLst>
            <c:ext xmlns:c16="http://schemas.microsoft.com/office/drawing/2014/chart" uri="{C3380CC4-5D6E-409C-BE32-E72D297353CC}">
              <c16:uniqueId val="{00000001-E355-4FA3-A4BF-27C2AA1386F2}"/>
            </c:ext>
          </c:extLst>
        </c:ser>
        <c:dLbls>
          <c:showLegendKey val="0"/>
          <c:showVal val="0"/>
          <c:showCatName val="0"/>
          <c:showSerName val="0"/>
          <c:showPercent val="0"/>
          <c:showBubbleSize val="0"/>
        </c:dLbls>
        <c:gapWidth val="219"/>
        <c:overlap val="-27"/>
        <c:axId val="110890848"/>
        <c:axId val="110893344"/>
      </c:barChart>
      <c:catAx>
        <c:axId val="110890848"/>
        <c:scaling>
          <c:orientation val="minMax"/>
        </c:scaling>
        <c:delete val="0"/>
        <c:axPos val="b"/>
        <c:numFmt formatCode="General" sourceLinked="1"/>
        <c:majorTickMark val="out"/>
        <c:minorTickMark val="none"/>
        <c:tickLblPos val="nextTo"/>
        <c:spPr>
          <a:noFill/>
          <a:ln w="9525" cap="flat" cmpd="sng" algn="ctr">
            <a:solidFill>
              <a:srgbClr val="2C4959"/>
            </a:solidFill>
            <a:round/>
          </a:ln>
          <a:effectLst/>
        </c:spPr>
        <c:txPr>
          <a:bodyPr rot="-60000000" spcFirstLastPara="1" vertOverflow="ellipsis" vert="horz" wrap="square" anchor="ctr" anchorCtr="1"/>
          <a:lstStyle/>
          <a:p>
            <a:pPr>
              <a:defRPr sz="900" b="0" i="0" u="none" strike="noStrike" kern="1200" baseline="0">
                <a:solidFill>
                  <a:srgbClr val="2C4959"/>
                </a:solidFill>
                <a:latin typeface="Open Sans" pitchFamily="2" charset="0"/>
                <a:ea typeface="Open Sans" pitchFamily="2" charset="0"/>
                <a:cs typeface="Open Sans" pitchFamily="2" charset="0"/>
              </a:defRPr>
            </a:pPr>
            <a:endParaRPr lang="en-US"/>
          </a:p>
        </c:txPr>
        <c:crossAx val="110893344"/>
        <c:crosses val="autoZero"/>
        <c:auto val="1"/>
        <c:lblAlgn val="ctr"/>
        <c:lblOffset val="100"/>
        <c:noMultiLvlLbl val="0"/>
      </c:catAx>
      <c:valAx>
        <c:axId val="110893344"/>
        <c:scaling>
          <c:orientation val="minMax"/>
        </c:scaling>
        <c:delete val="1"/>
        <c:axPos val="l"/>
        <c:numFmt formatCode="0%" sourceLinked="1"/>
        <c:majorTickMark val="none"/>
        <c:minorTickMark val="none"/>
        <c:tickLblPos val="nextTo"/>
        <c:crossAx val="110890848"/>
        <c:crosses val="autoZero"/>
        <c:crossBetween val="between"/>
      </c:valAx>
      <c:spPr>
        <a:noFill/>
        <a:ln>
          <a:noFill/>
        </a:ln>
        <a:effectLst/>
      </c:spPr>
    </c:plotArea>
    <c:legend>
      <c:legendPos val="t"/>
      <c:layout>
        <c:manualLayout>
          <c:xMode val="edge"/>
          <c:yMode val="edge"/>
          <c:x val="0.38178103908121064"/>
          <c:y val="4.4999995570866577E-2"/>
          <c:w val="0.23643792183757892"/>
          <c:h val="6.7996646850723735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2C4959"/>
              </a:solidFill>
              <a:latin typeface="Open Sans" pitchFamily="2" charset="0"/>
              <a:ea typeface="Open Sans" pitchFamily="2" charset="0"/>
              <a:cs typeface="Open Sans" pitchFamily="2"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solidFill>
            <a:srgbClr val="2C4959"/>
          </a:solidFill>
          <a:latin typeface="Open Sans" pitchFamily="2" charset="0"/>
          <a:ea typeface="Open Sans" pitchFamily="2" charset="0"/>
          <a:cs typeface="Open Sans"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773345147971929E-2"/>
          <c:y val="0.1149106935923981"/>
          <c:w val="0.95728506698783888"/>
          <c:h val="0.70483940980558601"/>
        </c:manualLayout>
      </c:layout>
      <c:barChart>
        <c:barDir val="col"/>
        <c:grouping val="clustered"/>
        <c:varyColors val="0"/>
        <c:ser>
          <c:idx val="0"/>
          <c:order val="0"/>
          <c:tx>
            <c:strRef>
              <c:f>WCM!$F$9</c:f>
              <c:strCache>
                <c:ptCount val="1"/>
                <c:pt idx="0">
                  <c:v>Fund</c:v>
                </c:pt>
              </c:strCache>
            </c:strRef>
          </c:tx>
          <c:spPr>
            <a:solidFill>
              <a:srgbClr val="2A4554"/>
            </a:solidFill>
            <a:ln>
              <a:noFill/>
            </a:ln>
            <a:effectLst/>
          </c:spPr>
          <c:invertIfNegative val="0"/>
          <c:dLbls>
            <c:dLbl>
              <c:idx val="1"/>
              <c:tx>
                <c:rich>
                  <a:bodyPr/>
                  <a:lstStyle/>
                  <a:p>
                    <a:r>
                      <a:rPr lang="en-US" dirty="0"/>
                      <a:t>5.8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A89-40D3-8615-CE12E03D8761}"/>
                </c:ext>
              </c:extLst>
            </c:dLbl>
            <c:dLbl>
              <c:idx val="2"/>
              <c:tx>
                <c:rich>
                  <a:bodyPr/>
                  <a:lstStyle/>
                  <a:p>
                    <a:r>
                      <a:rPr lang="en-US" dirty="0"/>
                      <a:t>5.1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A89-40D3-8615-CE12E03D8761}"/>
                </c:ext>
              </c:extLst>
            </c:dLbl>
            <c:spPr>
              <a:noFill/>
              <a:ln>
                <a:noFill/>
              </a:ln>
              <a:effectLst/>
            </c:spPr>
            <c:txPr>
              <a:bodyPr rot="0" spcFirstLastPara="1" vertOverflow="ellipsis" vert="horz" wrap="square" anchor="ctr" anchorCtr="1"/>
              <a:lstStyle/>
              <a:p>
                <a:pPr>
                  <a:defRPr sz="900" b="0" i="0" u="none" strike="noStrike" kern="1200" baseline="0">
                    <a:solidFill>
                      <a:srgbClr val="2A4554"/>
                    </a:solidFill>
                    <a:latin typeface="Open Sans" pitchFamily="2" charset="0"/>
                    <a:ea typeface="Open Sans" pitchFamily="2" charset="0"/>
                    <a:cs typeface="Open Sans"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WCM!$E$10:$E$13</c:f>
              <c:strCache>
                <c:ptCount val="4"/>
                <c:pt idx="0">
                  <c:v>ESG Quality Score</c:v>
                </c:pt>
                <c:pt idx="1">
                  <c:v>Environmental Score</c:v>
                </c:pt>
                <c:pt idx="2">
                  <c:v>Social Score</c:v>
                </c:pt>
                <c:pt idx="3">
                  <c:v>Governance Score</c:v>
                </c:pt>
              </c:strCache>
            </c:strRef>
          </c:cat>
          <c:val>
            <c:numRef>
              <c:f>WCM!$F$10:$F$13</c:f>
              <c:numCache>
                <c:formatCode>General</c:formatCode>
                <c:ptCount val="4"/>
                <c:pt idx="0" formatCode="0.0">
                  <c:v>6.8</c:v>
                </c:pt>
                <c:pt idx="1">
                  <c:v>5.8</c:v>
                </c:pt>
                <c:pt idx="2">
                  <c:v>5.0999999999999996</c:v>
                </c:pt>
                <c:pt idx="3" formatCode="0.0">
                  <c:v>6</c:v>
                </c:pt>
              </c:numCache>
            </c:numRef>
          </c:val>
          <c:extLst>
            <c:ext xmlns:c16="http://schemas.microsoft.com/office/drawing/2014/chart" uri="{C3380CC4-5D6E-409C-BE32-E72D297353CC}">
              <c16:uniqueId val="{00000002-BA89-40D3-8615-CE12E03D8761}"/>
            </c:ext>
          </c:extLst>
        </c:ser>
        <c:ser>
          <c:idx val="1"/>
          <c:order val="1"/>
          <c:tx>
            <c:strRef>
              <c:f>WCM!$G$9</c:f>
              <c:strCache>
                <c:ptCount val="1"/>
                <c:pt idx="0">
                  <c:v>Benchmark</c:v>
                </c:pt>
              </c:strCache>
            </c:strRef>
          </c:tx>
          <c:spPr>
            <a:solidFill>
              <a:srgbClr val="EA7E1E"/>
            </a:solidFill>
            <a:ln>
              <a:noFill/>
            </a:ln>
            <a:effectLst/>
          </c:spPr>
          <c:invertIfNegative val="0"/>
          <c:dLbls>
            <c:dLbl>
              <c:idx val="1"/>
              <c:tx>
                <c:rich>
                  <a:bodyPr/>
                  <a:lstStyle/>
                  <a:p>
                    <a:fld id="{4BB3ACE3-9327-49EE-AC25-665D7EF28231}"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A89-40D3-8615-CE12E03D8761}"/>
                </c:ext>
              </c:extLst>
            </c:dLbl>
            <c:spPr>
              <a:noFill/>
              <a:ln>
                <a:noFill/>
              </a:ln>
              <a:effectLst/>
            </c:spPr>
            <c:txPr>
              <a:bodyPr rot="0" spcFirstLastPara="1" vertOverflow="ellipsis" vert="horz" wrap="square" anchor="ctr" anchorCtr="1"/>
              <a:lstStyle/>
              <a:p>
                <a:pPr>
                  <a:defRPr sz="900" b="0" i="0" u="none" strike="noStrike" kern="1200" baseline="0">
                    <a:solidFill>
                      <a:schemeClr val="accent2"/>
                    </a:solidFill>
                    <a:latin typeface="Open Sans" pitchFamily="2" charset="0"/>
                    <a:ea typeface="Open Sans" pitchFamily="2" charset="0"/>
                    <a:cs typeface="Open Sans"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WCM!$E$10:$E$13</c:f>
              <c:strCache>
                <c:ptCount val="4"/>
                <c:pt idx="0">
                  <c:v>ESG Quality Score</c:v>
                </c:pt>
                <c:pt idx="1">
                  <c:v>Environmental Score</c:v>
                </c:pt>
                <c:pt idx="2">
                  <c:v>Social Score</c:v>
                </c:pt>
                <c:pt idx="3">
                  <c:v>Governance Score</c:v>
                </c:pt>
              </c:strCache>
            </c:strRef>
          </c:cat>
          <c:val>
            <c:numRef>
              <c:f>WCM!$G$10:$G$13</c:f>
              <c:numCache>
                <c:formatCode>0.0</c:formatCode>
                <c:ptCount val="4"/>
                <c:pt idx="0" formatCode="General">
                  <c:v>6.8</c:v>
                </c:pt>
                <c:pt idx="1">
                  <c:v>6</c:v>
                </c:pt>
                <c:pt idx="2" formatCode="General">
                  <c:v>5.0999999999999996</c:v>
                </c:pt>
                <c:pt idx="3" formatCode="General">
                  <c:v>5.7</c:v>
                </c:pt>
              </c:numCache>
            </c:numRef>
          </c:val>
          <c:extLst>
            <c:ext xmlns:c16="http://schemas.microsoft.com/office/drawing/2014/chart" uri="{C3380CC4-5D6E-409C-BE32-E72D297353CC}">
              <c16:uniqueId val="{00000004-BA89-40D3-8615-CE12E03D8761}"/>
            </c:ext>
          </c:extLst>
        </c:ser>
        <c:dLbls>
          <c:showLegendKey val="0"/>
          <c:showVal val="0"/>
          <c:showCatName val="0"/>
          <c:showSerName val="0"/>
          <c:showPercent val="0"/>
          <c:showBubbleSize val="0"/>
        </c:dLbls>
        <c:gapWidth val="200"/>
        <c:overlap val="-20"/>
        <c:axId val="1736832319"/>
        <c:axId val="1736830655"/>
      </c:barChart>
      <c:catAx>
        <c:axId val="1736832319"/>
        <c:scaling>
          <c:orientation val="minMax"/>
        </c:scaling>
        <c:delete val="0"/>
        <c:axPos val="b"/>
        <c:numFmt formatCode="General" sourceLinked="1"/>
        <c:majorTickMark val="none"/>
        <c:minorTickMark val="none"/>
        <c:tickLblPos val="nextTo"/>
        <c:spPr>
          <a:noFill/>
          <a:ln w="9525" cap="flat" cmpd="sng" algn="ctr">
            <a:solidFill>
              <a:srgbClr val="2A4554"/>
            </a:solidFill>
            <a:round/>
          </a:ln>
          <a:effectLst/>
        </c:spPr>
        <c:txPr>
          <a:bodyPr rot="-60000000" spcFirstLastPara="1" vertOverflow="ellipsis" vert="horz" wrap="square" anchor="ctr" anchorCtr="1"/>
          <a:lstStyle/>
          <a:p>
            <a:pPr>
              <a:defRPr sz="900" b="0" i="0" u="none" strike="noStrike" kern="1200" cap="none" baseline="0">
                <a:solidFill>
                  <a:srgbClr val="2C4959"/>
                </a:solidFill>
                <a:latin typeface="Open Sans" pitchFamily="2" charset="0"/>
                <a:ea typeface="Open Sans" pitchFamily="2" charset="0"/>
                <a:cs typeface="Open Sans" pitchFamily="2" charset="0"/>
              </a:defRPr>
            </a:pPr>
            <a:endParaRPr lang="en-US"/>
          </a:p>
        </c:txPr>
        <c:crossAx val="1736830655"/>
        <c:crosses val="autoZero"/>
        <c:auto val="1"/>
        <c:lblAlgn val="ctr"/>
        <c:lblOffset val="100"/>
        <c:noMultiLvlLbl val="0"/>
      </c:catAx>
      <c:valAx>
        <c:axId val="1736830655"/>
        <c:scaling>
          <c:orientation val="minMax"/>
        </c:scaling>
        <c:delete val="1"/>
        <c:axPos val="l"/>
        <c:majorGridlines>
          <c:spPr>
            <a:ln w="9525" cap="flat" cmpd="sng" algn="ctr">
              <a:noFill/>
              <a:round/>
            </a:ln>
            <a:effectLst/>
          </c:spPr>
        </c:majorGridlines>
        <c:numFmt formatCode="0.0" sourceLinked="1"/>
        <c:majorTickMark val="out"/>
        <c:minorTickMark val="none"/>
        <c:tickLblPos val="nextTo"/>
        <c:crossAx val="17368323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rgbClr val="2C4959"/>
              </a:solidFill>
              <a:latin typeface="Open Sans" pitchFamily="2" charset="0"/>
              <a:ea typeface="Open Sans" pitchFamily="2" charset="0"/>
              <a:cs typeface="Open Sans" pitchFamily="2"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baseline="0">
          <a:latin typeface="Open Sans" pitchFamily="2" charset="0"/>
          <a:ea typeface="Open Sans" pitchFamily="2" charset="0"/>
          <a:cs typeface="Open Sans"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13137853724651E-2"/>
          <c:y val="0.20882220345462621"/>
          <c:w val="0.86730194554155438"/>
          <c:h val="0.61425602718658734"/>
        </c:manualLayout>
      </c:layout>
      <c:barChart>
        <c:barDir val="col"/>
        <c:grouping val="clustered"/>
        <c:varyColors val="0"/>
        <c:ser>
          <c:idx val="0"/>
          <c:order val="0"/>
          <c:tx>
            <c:strRef>
              <c:f>'Driehaus EM'!$K$9</c:f>
              <c:strCache>
                <c:ptCount val="1"/>
                <c:pt idx="0">
                  <c:v>Fund</c:v>
                </c:pt>
              </c:strCache>
            </c:strRef>
          </c:tx>
          <c:spPr>
            <a:solidFill>
              <a:srgbClr val="2A455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rgbClr val="2C4959"/>
                    </a:solidFill>
                    <a:latin typeface="Open Sans" panose="020B0606030504020204" pitchFamily="34" charset="0"/>
                    <a:ea typeface="Open Sans" panose="020B0606030504020204" pitchFamily="34" charset="0"/>
                    <a:cs typeface="Open Sans" panose="020B0606030504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'Driehaus EM'!$J$10</c:f>
              <c:strCache>
                <c:ptCount val="1"/>
                <c:pt idx="0">
                  <c:v>Carbon Risk (tons CO2e / $M sales)</c:v>
                </c:pt>
              </c:strCache>
            </c:strRef>
          </c:cat>
          <c:val>
            <c:numRef>
              <c:f>'Driehaus EM'!$K$10</c:f>
              <c:numCache>
                <c:formatCode>0.0</c:formatCode>
                <c:ptCount val="1"/>
                <c:pt idx="0">
                  <c:v>96.5</c:v>
                </c:pt>
              </c:numCache>
            </c:numRef>
          </c:val>
          <c:extLst>
            <c:ext xmlns:c16="http://schemas.microsoft.com/office/drawing/2014/chart" uri="{C3380CC4-5D6E-409C-BE32-E72D297353CC}">
              <c16:uniqueId val="{00000000-ED4C-4091-BD86-63B6295378D7}"/>
            </c:ext>
          </c:extLst>
        </c:ser>
        <c:ser>
          <c:idx val="1"/>
          <c:order val="1"/>
          <c:tx>
            <c:strRef>
              <c:f>'Driehaus EM'!$L$9</c:f>
              <c:strCache>
                <c:ptCount val="1"/>
                <c:pt idx="0">
                  <c:v>Benchmark</c:v>
                </c:pt>
              </c:strCache>
            </c:strRef>
          </c:tx>
          <c:spPr>
            <a:solidFill>
              <a:srgbClr val="EA7E1E"/>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rgbClr val="EA7E1E"/>
                    </a:solidFill>
                    <a:latin typeface="Open Sans" panose="020B0606030504020204" pitchFamily="34" charset="0"/>
                    <a:ea typeface="Open Sans" panose="020B0606030504020204" pitchFamily="34" charset="0"/>
                    <a:cs typeface="Open Sans" panose="020B0606030504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'Driehaus EM'!$J$10</c:f>
              <c:strCache>
                <c:ptCount val="1"/>
                <c:pt idx="0">
                  <c:v>Carbon Risk (tons CO2e / $M sales)</c:v>
                </c:pt>
              </c:strCache>
            </c:strRef>
          </c:cat>
          <c:val>
            <c:numRef>
              <c:f>'Driehaus EM'!$L$10</c:f>
              <c:numCache>
                <c:formatCode>0.0</c:formatCode>
                <c:ptCount val="1"/>
                <c:pt idx="0">
                  <c:v>134</c:v>
                </c:pt>
              </c:numCache>
            </c:numRef>
          </c:val>
          <c:extLst>
            <c:ext xmlns:c16="http://schemas.microsoft.com/office/drawing/2014/chart" uri="{C3380CC4-5D6E-409C-BE32-E72D297353CC}">
              <c16:uniqueId val="{00000001-ED4C-4091-BD86-63B6295378D7}"/>
            </c:ext>
          </c:extLst>
        </c:ser>
        <c:dLbls>
          <c:showLegendKey val="0"/>
          <c:showVal val="0"/>
          <c:showCatName val="0"/>
          <c:showSerName val="0"/>
          <c:showPercent val="0"/>
          <c:showBubbleSize val="0"/>
        </c:dLbls>
        <c:gapWidth val="200"/>
        <c:overlap val="-10"/>
        <c:axId val="1736832319"/>
        <c:axId val="1736830655"/>
      </c:barChart>
      <c:catAx>
        <c:axId val="1736832319"/>
        <c:scaling>
          <c:orientation val="minMax"/>
        </c:scaling>
        <c:delete val="0"/>
        <c:axPos val="b"/>
        <c:numFmt formatCode="General" sourceLinked="1"/>
        <c:majorTickMark val="none"/>
        <c:minorTickMark val="none"/>
        <c:tickLblPos val="nextTo"/>
        <c:spPr>
          <a:noFill/>
          <a:ln w="9525" cap="flat" cmpd="sng" algn="ctr">
            <a:solidFill>
              <a:srgbClr val="2C4959"/>
            </a:solidFill>
            <a:round/>
          </a:ln>
          <a:effectLst/>
        </c:spPr>
        <c:txPr>
          <a:bodyPr rot="-60000000" spcFirstLastPara="1" vertOverflow="ellipsis" vert="horz" wrap="square" anchor="ctr" anchorCtr="1"/>
          <a:lstStyle/>
          <a:p>
            <a:pPr>
              <a:defRPr sz="900" b="0" i="1" u="none" strike="noStrike" kern="1200" baseline="0">
                <a:solidFill>
                  <a:srgbClr val="2C4959"/>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36830655"/>
        <c:crosses val="autoZero"/>
        <c:auto val="1"/>
        <c:lblAlgn val="ctr"/>
        <c:lblOffset val="100"/>
        <c:noMultiLvlLbl val="0"/>
      </c:catAx>
      <c:valAx>
        <c:axId val="1736830655"/>
        <c:scaling>
          <c:orientation val="minMax"/>
        </c:scaling>
        <c:delete val="1"/>
        <c:axPos val="l"/>
        <c:majorGridlines>
          <c:spPr>
            <a:ln w="9525" cap="flat" cmpd="sng" algn="ctr">
              <a:noFill/>
              <a:round/>
            </a:ln>
            <a:effectLst/>
          </c:spPr>
        </c:majorGridlines>
        <c:numFmt formatCode="0.0" sourceLinked="1"/>
        <c:majorTickMark val="out"/>
        <c:minorTickMark val="none"/>
        <c:tickLblPos val="nextTo"/>
        <c:crossAx val="1736832319"/>
        <c:crosses val="autoZero"/>
        <c:crossBetween val="between"/>
      </c:valAx>
      <c:spPr>
        <a:noFill/>
        <a:ln>
          <a:noFill/>
        </a:ln>
        <a:effectLst/>
      </c:spPr>
    </c:plotArea>
    <c:legend>
      <c:legendPos val="t"/>
      <c:layout>
        <c:manualLayout>
          <c:xMode val="edge"/>
          <c:yMode val="edge"/>
          <c:x val="0.22524269081214249"/>
          <c:y val="0"/>
          <c:w val="0.54951461837571491"/>
          <c:h val="0.15471979284873968"/>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2C4959"/>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baseline="0">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74F4C-DC67-4C52-BC38-0BF7F69B84B6}" type="datetimeFigureOut">
              <a:rPr lang="en-GB" smtClean="0"/>
              <a:t>28/07/2023</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B9D29A-1DD8-486E-979C-BEFE70A7511C}" type="slidenum">
              <a:rPr lang="en-GB" smtClean="0"/>
              <a:t>‹#›</a:t>
            </a:fld>
            <a:endParaRPr lang="en-GB"/>
          </a:p>
        </p:txBody>
      </p:sp>
    </p:spTree>
    <p:extLst>
      <p:ext uri="{BB962C8B-B14F-4D97-AF65-F5344CB8AC3E}">
        <p14:creationId xmlns:p14="http://schemas.microsoft.com/office/powerpoint/2010/main" val="281783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e26393f24a_0_605: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0" name="Google Shape;660;ge26393f24a_0_6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46042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B9D29A-1DD8-486E-979C-BEFE70A7511C}" type="slidenum">
              <a:rPr lang="en-GB" smtClean="0"/>
              <a:t>4</a:t>
            </a:fld>
            <a:endParaRPr lang="en-GB"/>
          </a:p>
        </p:txBody>
      </p:sp>
    </p:spTree>
    <p:extLst>
      <p:ext uri="{BB962C8B-B14F-4D97-AF65-F5344CB8AC3E}">
        <p14:creationId xmlns:p14="http://schemas.microsoft.com/office/powerpoint/2010/main" val="121509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7A11469-76D6-447E-A5CF-A64511CD0738}"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1737373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A11469-76D6-447E-A5CF-A64511CD0738}"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1034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A11469-76D6-447E-A5CF-A64511CD0738}"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2633277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A11469-76D6-447E-A5CF-A64511CD0738}" type="datetimeFigureOut">
              <a:rPr lang="en-GB" smtClean="0"/>
              <a:t>28/07/2023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3744011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A11469-76D6-447E-A5CF-A64511CD0738}" type="datetimeFigureOut">
              <a:rPr lang="en-GB" smtClean="0"/>
              <a:t>28/07/2023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4198081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A7A11469-76D6-447E-A5CF-A64511CD0738}" type="datetimeFigureOut">
              <a:rPr lang="en-GB" smtClean="0"/>
              <a:t>28/07/2023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168280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A11469-76D6-447E-A5CF-A64511CD0738}" type="datetimeFigureOut">
              <a:rPr lang="en-GB" smtClean="0"/>
              <a:t>28/07/2023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70677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7A11469-76D6-447E-A5CF-A64511CD0738}" type="datetimeFigureOut">
              <a:rPr lang="en-GB" smtClean="0"/>
              <a:t>28/07/2023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1195223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7A11469-76D6-447E-A5CF-A64511CD0738}" type="datetimeFigureOut">
              <a:rPr lang="en-GB" smtClean="0"/>
              <a:t>28/07/2023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1119604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A11469-76D6-447E-A5CF-A64511CD0738}"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3042638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A11469-76D6-447E-A5CF-A64511CD0738}"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BFD77-073D-419B-ACAA-FBEE16FB5065}" type="slidenum">
              <a:rPr lang="en-GB" smtClean="0"/>
              <a:t>‹#›</a:t>
            </a:fld>
            <a:endParaRPr lang="en-GB"/>
          </a:p>
        </p:txBody>
      </p:sp>
    </p:spTree>
    <p:extLst>
      <p:ext uri="{BB962C8B-B14F-4D97-AF65-F5344CB8AC3E}">
        <p14:creationId xmlns:p14="http://schemas.microsoft.com/office/powerpoint/2010/main" val="4185625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sp>
        <p:nvSpPr>
          <p:cNvPr id="3" name="Rectangle 2">
            <a:extLst>
              <a:ext uri="{FF2B5EF4-FFF2-40B4-BE49-F238E27FC236}">
                <a16:creationId xmlns:a16="http://schemas.microsoft.com/office/drawing/2014/main" id="{3F6E4B90-5660-EDEA-F592-ADFD6B2AFD93}"/>
              </a:ext>
            </a:extLst>
          </p:cNvPr>
          <p:cNvSpPr/>
          <p:nvPr userDrawn="1"/>
        </p:nvSpPr>
        <p:spPr>
          <a:xfrm>
            <a:off x="0" y="-252"/>
            <a:ext cx="6858000" cy="563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5A661300-D05B-44D3-4E98-8CBE6A0D95D5}"/>
              </a:ext>
            </a:extLst>
          </p:cNvPr>
          <p:cNvSpPr/>
          <p:nvPr userDrawn="1"/>
        </p:nvSpPr>
        <p:spPr>
          <a:xfrm>
            <a:off x="0" y="286604"/>
            <a:ext cx="6858000" cy="9619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userDrawn="1"/>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userDrawn="1"/>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userDrawn="1"/>
        </p:nvSpPr>
        <p:spPr>
          <a:xfrm>
            <a:off x="0" y="1164689"/>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1B617B"/>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1B617B"/>
              </a:solidFill>
              <a:latin typeface="Open Sans"/>
              <a:ea typeface="Open Sans"/>
              <a:cs typeface="Open Sans"/>
              <a:sym typeface="Open Sans"/>
            </a:endParaRPr>
          </a:p>
        </p:txBody>
      </p:sp>
      <p:pic>
        <p:nvPicPr>
          <p:cNvPr id="7" name="Picture 6" descr="A picture containing graphical user interface&#10;&#10;Description automatically generated">
            <a:extLst>
              <a:ext uri="{FF2B5EF4-FFF2-40B4-BE49-F238E27FC236}">
                <a16:creationId xmlns:a16="http://schemas.microsoft.com/office/drawing/2014/main" id="{DFFA4ADA-B5D9-4057-62A8-EFEB13C9D4D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80" r="1333" b="92577"/>
          <a:stretch/>
        </p:blipFill>
        <p:spPr>
          <a:xfrm>
            <a:off x="0" y="-81888"/>
            <a:ext cx="6858000" cy="627797"/>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A75FD991-0350-9942-9259-F3F652AC6D9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9" t="9037" r="1874" b="82196"/>
          <a:stretch/>
        </p:blipFill>
        <p:spPr>
          <a:xfrm>
            <a:off x="0" y="628651"/>
            <a:ext cx="6858000" cy="842962"/>
          </a:xfrm>
          <a:prstGeom prst="rect">
            <a:avLst/>
          </a:prstGeom>
        </p:spPr>
      </p:pic>
    </p:spTree>
    <p:extLst>
      <p:ext uri="{BB962C8B-B14F-4D97-AF65-F5344CB8AC3E}">
        <p14:creationId xmlns:p14="http://schemas.microsoft.com/office/powerpoint/2010/main" val="1207476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sp>
        <p:nvSpPr>
          <p:cNvPr id="2" name="Rectangle 1">
            <a:extLst>
              <a:ext uri="{FF2B5EF4-FFF2-40B4-BE49-F238E27FC236}">
                <a16:creationId xmlns:a16="http://schemas.microsoft.com/office/drawing/2014/main" id="{5A661300-D05B-44D3-4E98-8CBE6A0D95D5}"/>
              </a:ext>
            </a:extLst>
          </p:cNvPr>
          <p:cNvSpPr/>
          <p:nvPr userDrawn="1"/>
        </p:nvSpPr>
        <p:spPr>
          <a:xfrm>
            <a:off x="0" y="848140"/>
            <a:ext cx="6858000" cy="9057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F6E4B90-5660-EDEA-F592-ADFD6B2AFD93}"/>
              </a:ext>
            </a:extLst>
          </p:cNvPr>
          <p:cNvSpPr/>
          <p:nvPr userDrawn="1"/>
        </p:nvSpPr>
        <p:spPr>
          <a:xfrm>
            <a:off x="0" y="-252"/>
            <a:ext cx="6858000" cy="563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Google Shape;21;p53">
            <a:extLst>
              <a:ext uri="{FF2B5EF4-FFF2-40B4-BE49-F238E27FC236}">
                <a16:creationId xmlns:a16="http://schemas.microsoft.com/office/drawing/2014/main" id="{F119CEC1-6090-B504-6BCC-9A00860C131B}"/>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1B617B"/>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1B617B"/>
              </a:solidFill>
              <a:latin typeface="Open Sans"/>
              <a:ea typeface="Open Sans"/>
              <a:cs typeface="Open Sans"/>
              <a:sym typeface="Open Sans"/>
            </a:endParaRPr>
          </a:p>
        </p:txBody>
      </p:sp>
      <p:sp>
        <p:nvSpPr>
          <p:cNvPr id="4" name="Rectangle 3">
            <a:extLst>
              <a:ext uri="{FF2B5EF4-FFF2-40B4-BE49-F238E27FC236}">
                <a16:creationId xmlns:a16="http://schemas.microsoft.com/office/drawing/2014/main" id="{8CA1DCF2-8365-1220-30A2-4D983557562C}"/>
              </a:ext>
            </a:extLst>
          </p:cNvPr>
          <p:cNvSpPr/>
          <p:nvPr userDrawn="1"/>
        </p:nvSpPr>
        <p:spPr>
          <a:xfrm>
            <a:off x="0" y="223838"/>
            <a:ext cx="6858000" cy="704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picture containing text&#10;&#10;Description automatically generated">
            <a:extLst>
              <a:ext uri="{FF2B5EF4-FFF2-40B4-BE49-F238E27FC236}">
                <a16:creationId xmlns:a16="http://schemas.microsoft.com/office/drawing/2014/main" id="{B4B87B48-BAAB-A7A2-1FF0-42EFAAB339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59" t="9037" r="1874" b="82196"/>
          <a:stretch/>
        </p:blipFill>
        <p:spPr>
          <a:xfrm>
            <a:off x="0" y="0"/>
            <a:ext cx="6858000" cy="842962"/>
          </a:xfrm>
          <a:prstGeom prst="rect">
            <a:avLst/>
          </a:prstGeom>
        </p:spPr>
      </p:pic>
    </p:spTree>
    <p:extLst>
      <p:ext uri="{BB962C8B-B14F-4D97-AF65-F5344CB8AC3E}">
        <p14:creationId xmlns:p14="http://schemas.microsoft.com/office/powerpoint/2010/main" val="2648208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sp>
        <p:nvSpPr>
          <p:cNvPr id="2" name="Rectangle 1">
            <a:extLst>
              <a:ext uri="{FF2B5EF4-FFF2-40B4-BE49-F238E27FC236}">
                <a16:creationId xmlns:a16="http://schemas.microsoft.com/office/drawing/2014/main" id="{5A661300-D05B-44D3-4E98-8CBE6A0D95D5}"/>
              </a:ext>
            </a:extLst>
          </p:cNvPr>
          <p:cNvSpPr/>
          <p:nvPr userDrawn="1"/>
        </p:nvSpPr>
        <p:spPr>
          <a:xfrm>
            <a:off x="0" y="3381375"/>
            <a:ext cx="6858000" cy="658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p:nvSpPr>
        <p:spPr>
          <a:xfrm>
            <a:off x="149363" y="10183"/>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1B617B"/>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1B617B"/>
              </a:solidFill>
              <a:latin typeface="Open Sans"/>
              <a:ea typeface="Open Sans"/>
              <a:cs typeface="Open Sans"/>
              <a:sym typeface="Open Sans"/>
            </a:endParaRPr>
          </a:p>
        </p:txBody>
      </p:sp>
      <p:pic>
        <p:nvPicPr>
          <p:cNvPr id="9" name="Google Shape;56;p13">
            <a:extLst>
              <a:ext uri="{FF2B5EF4-FFF2-40B4-BE49-F238E27FC236}">
                <a16:creationId xmlns:a16="http://schemas.microsoft.com/office/drawing/2014/main" id="{B4A6873D-D2CA-0E45-A8EA-69F3E62DF67E}"/>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11" name="Google Shape;55;p13">
            <a:extLst>
              <a:ext uri="{FF2B5EF4-FFF2-40B4-BE49-F238E27FC236}">
                <a16:creationId xmlns:a16="http://schemas.microsoft.com/office/drawing/2014/main" id="{A0249C33-C87C-FE49-906D-9ADA9E601EBF}"/>
              </a:ext>
            </a:extLst>
          </p:cNvPr>
          <p:cNvSpPr/>
          <p:nvPr userDrawn="1"/>
        </p:nvSpPr>
        <p:spPr>
          <a:xfrm>
            <a:off x="0" y="608555"/>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12" name="Google Shape;125;p17">
            <a:extLst>
              <a:ext uri="{FF2B5EF4-FFF2-40B4-BE49-F238E27FC236}">
                <a16:creationId xmlns:a16="http://schemas.microsoft.com/office/drawing/2014/main" id="{0E789169-D3D6-2844-891C-39FEB338800C}"/>
              </a:ext>
            </a:extLst>
          </p:cNvPr>
          <p:cNvSpPr txBox="1">
            <a:spLocks noGrp="1"/>
          </p:cNvSpPr>
          <p:nvPr>
            <p:ph type="title"/>
          </p:nvPr>
        </p:nvSpPr>
        <p:spPr>
          <a:xfrm>
            <a:off x="168019" y="1178"/>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3425159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pic>
        <p:nvPicPr>
          <p:cNvPr id="9" name="Google Shape;56;p13">
            <a:extLst>
              <a:ext uri="{FF2B5EF4-FFF2-40B4-BE49-F238E27FC236}">
                <a16:creationId xmlns:a16="http://schemas.microsoft.com/office/drawing/2014/main" id="{B4A6873D-D2CA-0E45-A8EA-69F3E62DF67E}"/>
              </a:ext>
            </a:extLst>
          </p:cNvPr>
          <p:cNvPicPr preferRelativeResize="0"/>
          <p:nvPr userDrawn="1"/>
        </p:nvPicPr>
        <p:blipFill rotWithShape="1">
          <a:blip r:embed="rId2">
            <a:alphaModFix/>
          </a:blip>
          <a:srcRect/>
          <a:stretch/>
        </p:blipFill>
        <p:spPr>
          <a:xfrm rot="5400000">
            <a:off x="3116566" y="6178125"/>
            <a:ext cx="4030718" cy="3452150"/>
          </a:xfrm>
          <a:prstGeom prst="rect">
            <a:avLst/>
          </a:prstGeom>
          <a:noFill/>
          <a:ln>
            <a:noFill/>
          </a:ln>
        </p:spPr>
      </p:pic>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p:nvSpPr>
        <p:spPr>
          <a:xfrm>
            <a:off x="149363" y="10183"/>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chemeClr val="bg1"/>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chemeClr val="bg1"/>
              </a:solidFill>
              <a:latin typeface="Open Sans"/>
              <a:ea typeface="Open Sans"/>
              <a:cs typeface="Open Sans"/>
              <a:sym typeface="Open Sans"/>
            </a:endParaRPr>
          </a:p>
        </p:txBody>
      </p:sp>
      <p:sp>
        <p:nvSpPr>
          <p:cNvPr id="3" name="Google Shape;55;p13">
            <a:extLst>
              <a:ext uri="{FF2B5EF4-FFF2-40B4-BE49-F238E27FC236}">
                <a16:creationId xmlns:a16="http://schemas.microsoft.com/office/drawing/2014/main" id="{40169768-26A1-43C8-6253-4F31E9805874}"/>
              </a:ext>
            </a:extLst>
          </p:cNvPr>
          <p:cNvSpPr/>
          <p:nvPr userDrawn="1"/>
        </p:nvSpPr>
        <p:spPr>
          <a:xfrm>
            <a:off x="0" y="608555"/>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4" name="Google Shape;125;p17">
            <a:extLst>
              <a:ext uri="{FF2B5EF4-FFF2-40B4-BE49-F238E27FC236}">
                <a16:creationId xmlns:a16="http://schemas.microsoft.com/office/drawing/2014/main" id="{9FB1FB50-47D7-C78A-D6DF-A2F4CCBF2016}"/>
              </a:ext>
            </a:extLst>
          </p:cNvPr>
          <p:cNvSpPr txBox="1">
            <a:spLocks noGrp="1"/>
          </p:cNvSpPr>
          <p:nvPr>
            <p:ph type="title"/>
          </p:nvPr>
        </p:nvSpPr>
        <p:spPr>
          <a:xfrm>
            <a:off x="168019" y="1178"/>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pic>
        <p:nvPicPr>
          <p:cNvPr id="5" name="Google Shape;56;p13">
            <a:extLst>
              <a:ext uri="{FF2B5EF4-FFF2-40B4-BE49-F238E27FC236}">
                <a16:creationId xmlns:a16="http://schemas.microsoft.com/office/drawing/2014/main" id="{98F1E2E0-3A2E-3BEE-0CA6-46E9269FE5C2}"/>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2" name="Rectangle 1">
            <a:extLst>
              <a:ext uri="{FF2B5EF4-FFF2-40B4-BE49-F238E27FC236}">
                <a16:creationId xmlns:a16="http://schemas.microsoft.com/office/drawing/2014/main" id="{5A661300-D05B-44D3-4E98-8CBE6A0D95D5}"/>
              </a:ext>
            </a:extLst>
          </p:cNvPr>
          <p:cNvSpPr/>
          <p:nvPr userDrawn="1"/>
        </p:nvSpPr>
        <p:spPr>
          <a:xfrm>
            <a:off x="0" y="884105"/>
            <a:ext cx="6858000" cy="5891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2507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pic>
        <p:nvPicPr>
          <p:cNvPr id="9" name="Google Shape;56;p13">
            <a:extLst>
              <a:ext uri="{FF2B5EF4-FFF2-40B4-BE49-F238E27FC236}">
                <a16:creationId xmlns:a16="http://schemas.microsoft.com/office/drawing/2014/main" id="{B4A6873D-D2CA-0E45-A8EA-69F3E62DF67E}"/>
              </a:ext>
            </a:extLst>
          </p:cNvPr>
          <p:cNvPicPr preferRelativeResize="0"/>
          <p:nvPr userDrawn="1"/>
        </p:nvPicPr>
        <p:blipFill rotWithShape="1">
          <a:blip r:embed="rId2">
            <a:alphaModFix/>
          </a:blip>
          <a:srcRect/>
          <a:stretch/>
        </p:blipFill>
        <p:spPr>
          <a:xfrm rot="5400000">
            <a:off x="3116566" y="6178125"/>
            <a:ext cx="4030718" cy="3452150"/>
          </a:xfrm>
          <a:prstGeom prst="rect">
            <a:avLst/>
          </a:prstGeom>
          <a:noFill/>
          <a:ln>
            <a:noFill/>
          </a:ln>
        </p:spPr>
      </p:pic>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p:nvSpPr>
        <p:spPr>
          <a:xfrm>
            <a:off x="149363" y="10183"/>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chemeClr val="bg1"/>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chemeClr val="bg1"/>
              </a:solidFill>
              <a:latin typeface="Open Sans"/>
              <a:ea typeface="Open Sans"/>
              <a:cs typeface="Open Sans"/>
              <a:sym typeface="Open Sans"/>
            </a:endParaRPr>
          </a:p>
        </p:txBody>
      </p:sp>
      <p:sp>
        <p:nvSpPr>
          <p:cNvPr id="3" name="Google Shape;55;p13">
            <a:extLst>
              <a:ext uri="{FF2B5EF4-FFF2-40B4-BE49-F238E27FC236}">
                <a16:creationId xmlns:a16="http://schemas.microsoft.com/office/drawing/2014/main" id="{40169768-26A1-43C8-6253-4F31E9805874}"/>
              </a:ext>
            </a:extLst>
          </p:cNvPr>
          <p:cNvSpPr/>
          <p:nvPr userDrawn="1"/>
        </p:nvSpPr>
        <p:spPr>
          <a:xfrm>
            <a:off x="0" y="608555"/>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4" name="Google Shape;125;p17">
            <a:extLst>
              <a:ext uri="{FF2B5EF4-FFF2-40B4-BE49-F238E27FC236}">
                <a16:creationId xmlns:a16="http://schemas.microsoft.com/office/drawing/2014/main" id="{9FB1FB50-47D7-C78A-D6DF-A2F4CCBF2016}"/>
              </a:ext>
            </a:extLst>
          </p:cNvPr>
          <p:cNvSpPr txBox="1">
            <a:spLocks noGrp="1"/>
          </p:cNvSpPr>
          <p:nvPr>
            <p:ph type="title"/>
          </p:nvPr>
        </p:nvSpPr>
        <p:spPr>
          <a:xfrm>
            <a:off x="168019" y="1178"/>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pic>
        <p:nvPicPr>
          <p:cNvPr id="5" name="Google Shape;56;p13">
            <a:extLst>
              <a:ext uri="{FF2B5EF4-FFF2-40B4-BE49-F238E27FC236}">
                <a16:creationId xmlns:a16="http://schemas.microsoft.com/office/drawing/2014/main" id="{98F1E2E0-3A2E-3BEE-0CA6-46E9269FE5C2}"/>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2" name="Rectangle 1">
            <a:extLst>
              <a:ext uri="{FF2B5EF4-FFF2-40B4-BE49-F238E27FC236}">
                <a16:creationId xmlns:a16="http://schemas.microsoft.com/office/drawing/2014/main" id="{5A661300-D05B-44D3-4E98-8CBE6A0D95D5}"/>
              </a:ext>
            </a:extLst>
          </p:cNvPr>
          <p:cNvSpPr/>
          <p:nvPr userDrawn="1"/>
        </p:nvSpPr>
        <p:spPr>
          <a:xfrm>
            <a:off x="-23150" y="884104"/>
            <a:ext cx="6881150" cy="6705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0500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a:gsLst>
            <a:gs pos="0">
              <a:srgbClr val="003D50"/>
            </a:gs>
            <a:gs pos="100000">
              <a:srgbClr val="587980"/>
            </a:gs>
          </a:gsLst>
          <a:lin ang="5400700" scaled="0"/>
        </a:gradFill>
        <a:effectLst/>
      </p:bgPr>
    </p:bg>
    <p:spTree>
      <p:nvGrpSpPr>
        <p:cNvPr id="1" name="Shape 37"/>
        <p:cNvGrpSpPr/>
        <p:nvPr/>
      </p:nvGrpSpPr>
      <p:grpSpPr>
        <a:xfrm>
          <a:off x="0" y="0"/>
          <a:ext cx="0" cy="0"/>
          <a:chOff x="0" y="0"/>
          <a:chExt cx="0" cy="0"/>
        </a:xfrm>
      </p:grpSpPr>
      <p:pic>
        <p:nvPicPr>
          <p:cNvPr id="5" name="Google Shape;56;p13">
            <a:extLst>
              <a:ext uri="{FF2B5EF4-FFF2-40B4-BE49-F238E27FC236}">
                <a16:creationId xmlns:a16="http://schemas.microsoft.com/office/drawing/2014/main" id="{98F1E2E0-3A2E-3BEE-0CA6-46E9269FE5C2}"/>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2" name="Rectangle 1">
            <a:extLst>
              <a:ext uri="{FF2B5EF4-FFF2-40B4-BE49-F238E27FC236}">
                <a16:creationId xmlns:a16="http://schemas.microsoft.com/office/drawing/2014/main" id="{5A661300-D05B-44D3-4E98-8CBE6A0D95D5}"/>
              </a:ext>
            </a:extLst>
          </p:cNvPr>
          <p:cNvSpPr/>
          <p:nvPr userDrawn="1"/>
        </p:nvSpPr>
        <p:spPr>
          <a:xfrm>
            <a:off x="0" y="0"/>
            <a:ext cx="6858000" cy="9919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p:nvSpPr>
        <p:spPr>
          <a:xfrm>
            <a:off x="149363" y="10183"/>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2C4959"/>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2C4959"/>
              </a:solidFill>
              <a:latin typeface="Open Sans"/>
              <a:ea typeface="Open Sans"/>
              <a:cs typeface="Open Sans"/>
              <a:sym typeface="Open Sans"/>
            </a:endParaRPr>
          </a:p>
        </p:txBody>
      </p:sp>
      <p:sp>
        <p:nvSpPr>
          <p:cNvPr id="3" name="Google Shape;55;p13">
            <a:extLst>
              <a:ext uri="{FF2B5EF4-FFF2-40B4-BE49-F238E27FC236}">
                <a16:creationId xmlns:a16="http://schemas.microsoft.com/office/drawing/2014/main" id="{40169768-26A1-43C8-6253-4F31E9805874}"/>
              </a:ext>
            </a:extLst>
          </p:cNvPr>
          <p:cNvSpPr/>
          <p:nvPr userDrawn="1"/>
        </p:nvSpPr>
        <p:spPr>
          <a:xfrm>
            <a:off x="0" y="608555"/>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4" name="Google Shape;125;p17">
            <a:extLst>
              <a:ext uri="{FF2B5EF4-FFF2-40B4-BE49-F238E27FC236}">
                <a16:creationId xmlns:a16="http://schemas.microsoft.com/office/drawing/2014/main" id="{9FB1FB50-47D7-C78A-D6DF-A2F4CCBF2016}"/>
              </a:ext>
            </a:extLst>
          </p:cNvPr>
          <p:cNvSpPr txBox="1">
            <a:spLocks noGrp="1"/>
          </p:cNvSpPr>
          <p:nvPr>
            <p:ph type="title"/>
          </p:nvPr>
        </p:nvSpPr>
        <p:spPr>
          <a:xfrm>
            <a:off x="168019" y="1178"/>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pic>
        <p:nvPicPr>
          <p:cNvPr id="11" name="Picture 10" descr="A picture containing graphical user interface&#10;&#10;Description automatically generated">
            <a:extLst>
              <a:ext uri="{FF2B5EF4-FFF2-40B4-BE49-F238E27FC236}">
                <a16:creationId xmlns:a16="http://schemas.microsoft.com/office/drawing/2014/main" id="{D5C37305-D1FB-6B8A-33C8-916B0AC58DD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097" r="1449" b="81930"/>
          <a:stretch/>
        </p:blipFill>
        <p:spPr>
          <a:xfrm>
            <a:off x="0" y="0"/>
            <a:ext cx="6858000" cy="875406"/>
          </a:xfrm>
          <a:prstGeom prst="rect">
            <a:avLst/>
          </a:prstGeom>
        </p:spPr>
      </p:pic>
    </p:spTree>
    <p:extLst>
      <p:ext uri="{BB962C8B-B14F-4D97-AF65-F5344CB8AC3E}">
        <p14:creationId xmlns:p14="http://schemas.microsoft.com/office/powerpoint/2010/main" val="4175638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flip="none" rotWithShape="1">
          <a:gsLst>
            <a:gs pos="0">
              <a:srgbClr val="003D50"/>
            </a:gs>
            <a:gs pos="100000">
              <a:srgbClr val="587980"/>
            </a:gs>
          </a:gsLst>
          <a:lin ang="13500000" scaled="1"/>
          <a:tileRect/>
        </a:gradFill>
        <a:effectLst/>
      </p:bgPr>
    </p:bg>
    <p:spTree>
      <p:nvGrpSpPr>
        <p:cNvPr id="1" name="Shape 37"/>
        <p:cNvGrpSpPr/>
        <p:nvPr/>
      </p:nvGrpSpPr>
      <p:grpSpPr>
        <a:xfrm>
          <a:off x="0" y="0"/>
          <a:ext cx="0" cy="0"/>
          <a:chOff x="0" y="0"/>
          <a:chExt cx="0" cy="0"/>
        </a:xfrm>
      </p:grpSpPr>
      <p:pic>
        <p:nvPicPr>
          <p:cNvPr id="5" name="Google Shape;56;p13">
            <a:extLst>
              <a:ext uri="{FF2B5EF4-FFF2-40B4-BE49-F238E27FC236}">
                <a16:creationId xmlns:a16="http://schemas.microsoft.com/office/drawing/2014/main" id="{98F1E2E0-3A2E-3BEE-0CA6-46E9269FE5C2}"/>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2" name="Rectangle 1">
            <a:extLst>
              <a:ext uri="{FF2B5EF4-FFF2-40B4-BE49-F238E27FC236}">
                <a16:creationId xmlns:a16="http://schemas.microsoft.com/office/drawing/2014/main" id="{5A661300-D05B-44D3-4E98-8CBE6A0D95D5}"/>
              </a:ext>
            </a:extLst>
          </p:cNvPr>
          <p:cNvSpPr/>
          <p:nvPr userDrawn="1"/>
        </p:nvSpPr>
        <p:spPr>
          <a:xfrm>
            <a:off x="0" y="0"/>
            <a:ext cx="6858000" cy="9919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4" name="Google Shape;44;p56"/>
          <p:cNvSpPr txBox="1"/>
          <p:nvPr/>
        </p:nvSpPr>
        <p:spPr>
          <a:xfrm>
            <a:off x="149363" y="10183"/>
            <a:ext cx="4383450" cy="10075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2C4959"/>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2C4959"/>
              </a:solidFill>
              <a:latin typeface="Open Sans"/>
              <a:ea typeface="Open Sans"/>
              <a:cs typeface="Open Sans"/>
              <a:sym typeface="Open Sans"/>
            </a:endParaRPr>
          </a:p>
        </p:txBody>
      </p:sp>
      <p:sp>
        <p:nvSpPr>
          <p:cNvPr id="3" name="Google Shape;55;p13">
            <a:extLst>
              <a:ext uri="{FF2B5EF4-FFF2-40B4-BE49-F238E27FC236}">
                <a16:creationId xmlns:a16="http://schemas.microsoft.com/office/drawing/2014/main" id="{40169768-26A1-43C8-6253-4F31E9805874}"/>
              </a:ext>
            </a:extLst>
          </p:cNvPr>
          <p:cNvSpPr/>
          <p:nvPr userDrawn="1"/>
        </p:nvSpPr>
        <p:spPr>
          <a:xfrm>
            <a:off x="0" y="608555"/>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4" name="Google Shape;125;p17">
            <a:extLst>
              <a:ext uri="{FF2B5EF4-FFF2-40B4-BE49-F238E27FC236}">
                <a16:creationId xmlns:a16="http://schemas.microsoft.com/office/drawing/2014/main" id="{9FB1FB50-47D7-C78A-D6DF-A2F4CCBF2016}"/>
              </a:ext>
            </a:extLst>
          </p:cNvPr>
          <p:cNvSpPr txBox="1">
            <a:spLocks noGrp="1"/>
          </p:cNvSpPr>
          <p:nvPr>
            <p:ph type="title"/>
          </p:nvPr>
        </p:nvSpPr>
        <p:spPr>
          <a:xfrm>
            <a:off x="168019" y="1178"/>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pic>
        <p:nvPicPr>
          <p:cNvPr id="11" name="Picture 10" descr="A picture containing graphical user interface&#10;&#10;Description automatically generated">
            <a:extLst>
              <a:ext uri="{FF2B5EF4-FFF2-40B4-BE49-F238E27FC236}">
                <a16:creationId xmlns:a16="http://schemas.microsoft.com/office/drawing/2014/main" id="{C47ECA4B-E736-B505-C668-0641D535901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097" r="1449" b="81930"/>
          <a:stretch/>
        </p:blipFill>
        <p:spPr>
          <a:xfrm>
            <a:off x="0" y="0"/>
            <a:ext cx="6858000" cy="875406"/>
          </a:xfrm>
          <a:prstGeom prst="rect">
            <a:avLst/>
          </a:prstGeom>
        </p:spPr>
      </p:pic>
    </p:spTree>
    <p:extLst>
      <p:ext uri="{BB962C8B-B14F-4D97-AF65-F5344CB8AC3E}">
        <p14:creationId xmlns:p14="http://schemas.microsoft.com/office/powerpoint/2010/main" val="1503879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flip="none" rotWithShape="1">
          <a:gsLst>
            <a:gs pos="0">
              <a:srgbClr val="003D50"/>
            </a:gs>
            <a:gs pos="100000">
              <a:srgbClr val="587980"/>
            </a:gs>
          </a:gsLst>
          <a:lin ang="13500000" scaled="1"/>
          <a:tileRect/>
        </a:gradFill>
        <a:effectLst/>
      </p:bgPr>
    </p:bg>
    <p:spTree>
      <p:nvGrpSpPr>
        <p:cNvPr id="1" name="Shape 37"/>
        <p:cNvGrpSpPr/>
        <p:nvPr/>
      </p:nvGrpSpPr>
      <p:grpSpPr>
        <a:xfrm>
          <a:off x="0" y="0"/>
          <a:ext cx="0" cy="0"/>
          <a:chOff x="0" y="0"/>
          <a:chExt cx="0" cy="0"/>
        </a:xfrm>
      </p:grpSpPr>
      <p:pic>
        <p:nvPicPr>
          <p:cNvPr id="5" name="Google Shape;56;p13">
            <a:extLst>
              <a:ext uri="{FF2B5EF4-FFF2-40B4-BE49-F238E27FC236}">
                <a16:creationId xmlns:a16="http://schemas.microsoft.com/office/drawing/2014/main" id="{98F1E2E0-3A2E-3BEE-0CA6-46E9269FE5C2}"/>
              </a:ext>
            </a:extLst>
          </p:cNvPr>
          <p:cNvPicPr preferRelativeResize="0"/>
          <p:nvPr userDrawn="1"/>
        </p:nvPicPr>
        <p:blipFill rotWithShape="1">
          <a:blip r:embed="rId2">
            <a:alphaModFix/>
          </a:blip>
          <a:srcRect/>
          <a:stretch/>
        </p:blipFill>
        <p:spPr>
          <a:xfrm>
            <a:off x="2827284" y="11025"/>
            <a:ext cx="4030718" cy="3452150"/>
          </a:xfrm>
          <a:prstGeom prst="rect">
            <a:avLst/>
          </a:prstGeom>
          <a:noFill/>
          <a:ln>
            <a:noFill/>
          </a:ln>
        </p:spPr>
      </p:pic>
      <p:sp>
        <p:nvSpPr>
          <p:cNvPr id="2" name="Rectangle 1">
            <a:extLst>
              <a:ext uri="{FF2B5EF4-FFF2-40B4-BE49-F238E27FC236}">
                <a16:creationId xmlns:a16="http://schemas.microsoft.com/office/drawing/2014/main" id="{5A661300-D05B-44D3-4E98-8CBE6A0D95D5}"/>
              </a:ext>
            </a:extLst>
          </p:cNvPr>
          <p:cNvSpPr/>
          <p:nvPr userDrawn="1"/>
        </p:nvSpPr>
        <p:spPr>
          <a:xfrm>
            <a:off x="0" y="0"/>
            <a:ext cx="6858000" cy="9919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2C4959"/>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2C4959"/>
              </a:solidFill>
              <a:latin typeface="Open Sans"/>
              <a:ea typeface="Open Sans"/>
              <a:cs typeface="Open Sans"/>
              <a:sym typeface="Open Sans"/>
            </a:endParaRPr>
          </a:p>
        </p:txBody>
      </p:sp>
      <p:sp>
        <p:nvSpPr>
          <p:cNvPr id="7" name="Google Shape;125;p17">
            <a:extLst>
              <a:ext uri="{FF2B5EF4-FFF2-40B4-BE49-F238E27FC236}">
                <a16:creationId xmlns:a16="http://schemas.microsoft.com/office/drawing/2014/main" id="{D8AC8DEE-F1A2-518E-76B7-EC26B55C9A71}"/>
              </a:ext>
            </a:extLst>
          </p:cNvPr>
          <p:cNvSpPr txBox="1">
            <a:spLocks noGrp="1"/>
          </p:cNvSpPr>
          <p:nvPr>
            <p:ph type="title"/>
          </p:nvPr>
        </p:nvSpPr>
        <p:spPr>
          <a:xfrm>
            <a:off x="149063" y="547691"/>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 name="Rectangle 8">
            <a:extLst>
              <a:ext uri="{FF2B5EF4-FFF2-40B4-BE49-F238E27FC236}">
                <a16:creationId xmlns:a16="http://schemas.microsoft.com/office/drawing/2014/main" id="{2188499D-A0F2-FC98-E3D0-767EEF135682}"/>
              </a:ext>
            </a:extLst>
          </p:cNvPr>
          <p:cNvSpPr/>
          <p:nvPr userDrawn="1"/>
        </p:nvSpPr>
        <p:spPr>
          <a:xfrm>
            <a:off x="0" y="-252"/>
            <a:ext cx="6858000" cy="563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picture containing graphical user interface&#10;&#10;Description automatically generated">
            <a:extLst>
              <a:ext uri="{FF2B5EF4-FFF2-40B4-BE49-F238E27FC236}">
                <a16:creationId xmlns:a16="http://schemas.microsoft.com/office/drawing/2014/main" id="{F5A0F990-A8E7-50CB-88F7-D9A4A1C1A15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097" r="1449" b="81930"/>
          <a:stretch/>
        </p:blipFill>
        <p:spPr>
          <a:xfrm>
            <a:off x="0" y="0"/>
            <a:ext cx="6858000" cy="875406"/>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488093A2-F584-3DA3-350A-47DAB79AA3D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097" r="1449" b="81930"/>
          <a:stretch/>
        </p:blipFill>
        <p:spPr>
          <a:xfrm>
            <a:off x="0" y="0"/>
            <a:ext cx="6858000" cy="875406"/>
          </a:xfrm>
          <a:prstGeom prst="rect">
            <a:avLst/>
          </a:prstGeom>
        </p:spPr>
      </p:pic>
    </p:spTree>
    <p:extLst>
      <p:ext uri="{BB962C8B-B14F-4D97-AF65-F5344CB8AC3E}">
        <p14:creationId xmlns:p14="http://schemas.microsoft.com/office/powerpoint/2010/main" val="3200301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flip="none" rotWithShape="1">
          <a:gsLst>
            <a:gs pos="0">
              <a:srgbClr val="003D50"/>
            </a:gs>
            <a:gs pos="100000">
              <a:srgbClr val="587980"/>
            </a:gs>
          </a:gsLst>
          <a:lin ang="5400000" scaled="0"/>
          <a:tileRect/>
        </a:gradFill>
        <a:effectLst/>
      </p:bgPr>
    </p:bg>
    <p:spTree>
      <p:nvGrpSpPr>
        <p:cNvPr id="1" name="Shape 37"/>
        <p:cNvGrpSpPr/>
        <p:nvPr/>
      </p:nvGrpSpPr>
      <p:grpSpPr>
        <a:xfrm>
          <a:off x="0" y="0"/>
          <a:ext cx="0" cy="0"/>
          <a:chOff x="0" y="0"/>
          <a:chExt cx="0" cy="0"/>
        </a:xfrm>
      </p:grpSpPr>
      <p:sp>
        <p:nvSpPr>
          <p:cNvPr id="2" name="Rectangle 1">
            <a:extLst>
              <a:ext uri="{FF2B5EF4-FFF2-40B4-BE49-F238E27FC236}">
                <a16:creationId xmlns:a16="http://schemas.microsoft.com/office/drawing/2014/main" id="{5A661300-D05B-44D3-4E98-8CBE6A0D95D5}"/>
              </a:ext>
            </a:extLst>
          </p:cNvPr>
          <p:cNvSpPr/>
          <p:nvPr userDrawn="1"/>
        </p:nvSpPr>
        <p:spPr>
          <a:xfrm>
            <a:off x="0" y="0"/>
            <a:ext cx="6858000" cy="9919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2C4959"/>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2C4959"/>
              </a:solidFill>
              <a:latin typeface="Open Sans"/>
              <a:ea typeface="Open Sans"/>
              <a:cs typeface="Open Sans"/>
              <a:sym typeface="Open Sans"/>
            </a:endParaRPr>
          </a:p>
        </p:txBody>
      </p:sp>
      <p:sp>
        <p:nvSpPr>
          <p:cNvPr id="9" name="Rectangle 8">
            <a:extLst>
              <a:ext uri="{FF2B5EF4-FFF2-40B4-BE49-F238E27FC236}">
                <a16:creationId xmlns:a16="http://schemas.microsoft.com/office/drawing/2014/main" id="{2188499D-A0F2-FC98-E3D0-767EEF135682}"/>
              </a:ext>
            </a:extLst>
          </p:cNvPr>
          <p:cNvSpPr/>
          <p:nvPr userDrawn="1"/>
        </p:nvSpPr>
        <p:spPr>
          <a:xfrm>
            <a:off x="0" y="-252"/>
            <a:ext cx="6858000" cy="563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oogle Shape;56;p13">
            <a:extLst>
              <a:ext uri="{FF2B5EF4-FFF2-40B4-BE49-F238E27FC236}">
                <a16:creationId xmlns:a16="http://schemas.microsoft.com/office/drawing/2014/main" id="{C273C47E-EDCF-F511-91FC-A06C26F6C775}"/>
              </a:ext>
            </a:extLst>
          </p:cNvPr>
          <p:cNvPicPr preferRelativeResize="0"/>
          <p:nvPr userDrawn="1"/>
        </p:nvPicPr>
        <p:blipFill rotWithShape="1">
          <a:blip r:embed="rId2">
            <a:alphaModFix/>
          </a:blip>
          <a:srcRect/>
          <a:stretch/>
        </p:blipFill>
        <p:spPr>
          <a:xfrm>
            <a:off x="2827282" y="0"/>
            <a:ext cx="4030718" cy="3452150"/>
          </a:xfrm>
          <a:prstGeom prst="rect">
            <a:avLst/>
          </a:prstGeom>
          <a:noFill/>
          <a:ln>
            <a:noFill/>
          </a:ln>
        </p:spPr>
      </p:pic>
      <p:pic>
        <p:nvPicPr>
          <p:cNvPr id="12" name="Picture 11" descr="A picture containing text&#10;&#10;Description automatically generated">
            <a:extLst>
              <a:ext uri="{FF2B5EF4-FFF2-40B4-BE49-F238E27FC236}">
                <a16:creationId xmlns:a16="http://schemas.microsoft.com/office/drawing/2014/main" id="{320B45FB-A592-7D40-6A37-58C531A6F27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9" t="9037" r="1874" b="82196"/>
          <a:stretch/>
        </p:blipFill>
        <p:spPr>
          <a:xfrm>
            <a:off x="0" y="0"/>
            <a:ext cx="6858000" cy="842962"/>
          </a:xfrm>
          <a:prstGeom prst="rect">
            <a:avLst/>
          </a:prstGeom>
        </p:spPr>
      </p:pic>
    </p:spTree>
    <p:extLst>
      <p:ext uri="{BB962C8B-B14F-4D97-AF65-F5344CB8AC3E}">
        <p14:creationId xmlns:p14="http://schemas.microsoft.com/office/powerpoint/2010/main" val="9498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5" preserve="1" userDrawn="1">
  <p:cSld name="1_Title and body 5">
    <p:bg>
      <p:bgPr>
        <a:gradFill flip="none" rotWithShape="1">
          <a:gsLst>
            <a:gs pos="0">
              <a:srgbClr val="003D50"/>
            </a:gs>
            <a:gs pos="100000">
              <a:srgbClr val="587980"/>
            </a:gs>
          </a:gsLst>
          <a:lin ang="5400000" scaled="0"/>
          <a:tileRect/>
        </a:gradFill>
        <a:effectLst/>
      </p:bgPr>
    </p:bg>
    <p:spTree>
      <p:nvGrpSpPr>
        <p:cNvPr id="1" name="Shape 37"/>
        <p:cNvGrpSpPr/>
        <p:nvPr/>
      </p:nvGrpSpPr>
      <p:grpSpPr>
        <a:xfrm>
          <a:off x="0" y="0"/>
          <a:ext cx="0" cy="0"/>
          <a:chOff x="0" y="0"/>
          <a:chExt cx="0" cy="0"/>
        </a:xfrm>
      </p:grpSpPr>
      <p:sp>
        <p:nvSpPr>
          <p:cNvPr id="2" name="Rectangle 1">
            <a:extLst>
              <a:ext uri="{FF2B5EF4-FFF2-40B4-BE49-F238E27FC236}">
                <a16:creationId xmlns:a16="http://schemas.microsoft.com/office/drawing/2014/main" id="{5A661300-D05B-44D3-4E98-8CBE6A0D95D5}"/>
              </a:ext>
            </a:extLst>
          </p:cNvPr>
          <p:cNvSpPr/>
          <p:nvPr userDrawn="1"/>
        </p:nvSpPr>
        <p:spPr>
          <a:xfrm>
            <a:off x="-23150" y="1549112"/>
            <a:ext cx="6881150" cy="8356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Google Shape;38;p56"/>
          <p:cNvSpPr txBox="1"/>
          <p:nvPr/>
        </p:nvSpPr>
        <p:spPr>
          <a:xfrm>
            <a:off x="161213" y="180"/>
            <a:ext cx="5078250" cy="1012267"/>
          </a:xfrm>
          <a:prstGeom prst="rect">
            <a:avLst/>
          </a:prstGeom>
          <a:noFill/>
          <a:ln>
            <a:noFill/>
          </a:ln>
        </p:spPr>
        <p:txBody>
          <a:bodyPr spcFirstLastPara="1" wrap="square" lIns="0"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41" name="Google Shape;41;p56"/>
          <p:cNvSpPr txBox="1"/>
          <p:nvPr/>
        </p:nvSpPr>
        <p:spPr>
          <a:xfrm>
            <a:off x="149063" y="0"/>
            <a:ext cx="4385475" cy="1012700"/>
          </a:xfrm>
          <a:prstGeom prst="rect">
            <a:avLst/>
          </a:prstGeom>
          <a:noFill/>
          <a:ln>
            <a:noFill/>
          </a:ln>
        </p:spPr>
        <p:txBody>
          <a:bodyPr spcFirstLastPara="1" wrap="square" lIns="68569" tIns="68569" rIns="68569" bIns="68569" anchor="ctr" anchorCtr="0">
            <a:normAutofit/>
          </a:bodyPr>
          <a:lstStyle/>
          <a:p>
            <a:pPr marL="0" marR="0" lvl="0" indent="0" algn="l" rtl="0">
              <a:lnSpc>
                <a:spcPct val="100000"/>
              </a:lnSpc>
              <a:spcBef>
                <a:spcPts val="0"/>
              </a:spcBef>
              <a:spcAft>
                <a:spcPts val="0"/>
              </a:spcAft>
              <a:buClr>
                <a:srgbClr val="000000"/>
              </a:buClr>
              <a:buSzPts val="1600"/>
              <a:buFont typeface="Arial"/>
              <a:buNone/>
            </a:pPr>
            <a:endParaRPr sz="1200" b="1" i="0" u="none" strike="noStrike" cap="none">
              <a:solidFill>
                <a:srgbClr val="FFFFFF"/>
              </a:solidFill>
              <a:latin typeface="Montserrat"/>
              <a:ea typeface="Montserrat"/>
              <a:cs typeface="Montserrat"/>
              <a:sym typeface="Montserrat"/>
            </a:endParaRPr>
          </a:p>
        </p:txBody>
      </p:sp>
      <p:sp>
        <p:nvSpPr>
          <p:cNvPr id="10" name="Google Shape;21;p53">
            <a:extLst>
              <a:ext uri="{FF2B5EF4-FFF2-40B4-BE49-F238E27FC236}">
                <a16:creationId xmlns:a16="http://schemas.microsoft.com/office/drawing/2014/main" id="{F617BD02-C68F-AC49-A442-E96B8C5D38AE}"/>
              </a:ext>
            </a:extLst>
          </p:cNvPr>
          <p:cNvSpPr txBox="1"/>
          <p:nvPr userDrawn="1"/>
        </p:nvSpPr>
        <p:spPr>
          <a:xfrm>
            <a:off x="6376125" y="9472722"/>
            <a:ext cx="319950" cy="316333"/>
          </a:xfrm>
          <a:prstGeom prst="rect">
            <a:avLst/>
          </a:prstGeom>
          <a:noFill/>
          <a:ln>
            <a:noFill/>
          </a:ln>
        </p:spPr>
        <p:txBody>
          <a:bodyPr spcFirstLastPara="1" wrap="square" lIns="68569" tIns="68569" rIns="0" bIns="68569"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750" b="0" i="0" u="none" strike="noStrike" cap="none">
                <a:solidFill>
                  <a:srgbClr val="2C4959"/>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000"/>
                <a:buFont typeface="Arial"/>
                <a:buNone/>
              </a:pPr>
              <a:t>‹#›</a:t>
            </a:fld>
            <a:endParaRPr sz="750" b="0" i="0" u="none" strike="noStrike" cap="none">
              <a:solidFill>
                <a:srgbClr val="2C4959"/>
              </a:solidFill>
              <a:latin typeface="Open Sans"/>
              <a:ea typeface="Open Sans"/>
              <a:cs typeface="Open Sans"/>
              <a:sym typeface="Open Sans"/>
            </a:endParaRPr>
          </a:p>
        </p:txBody>
      </p:sp>
      <p:sp>
        <p:nvSpPr>
          <p:cNvPr id="6" name="Google Shape;55;p13">
            <a:extLst>
              <a:ext uri="{FF2B5EF4-FFF2-40B4-BE49-F238E27FC236}">
                <a16:creationId xmlns:a16="http://schemas.microsoft.com/office/drawing/2014/main" id="{90B9F7A1-32B9-40A4-6F06-591A441B7877}"/>
              </a:ext>
            </a:extLst>
          </p:cNvPr>
          <p:cNvSpPr/>
          <p:nvPr userDrawn="1"/>
        </p:nvSpPr>
        <p:spPr>
          <a:xfrm>
            <a:off x="0" y="1111212"/>
            <a:ext cx="1820700" cy="148633"/>
          </a:xfrm>
          <a:prstGeom prst="rect">
            <a:avLst/>
          </a:prstGeom>
          <a:solidFill>
            <a:srgbClr val="EA7F1E"/>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Open Sans"/>
              <a:ea typeface="Open Sans"/>
              <a:cs typeface="Open Sans"/>
              <a:sym typeface="Open Sans"/>
            </a:endParaRPr>
          </a:p>
        </p:txBody>
      </p:sp>
      <p:sp>
        <p:nvSpPr>
          <p:cNvPr id="7" name="Google Shape;125;p17">
            <a:extLst>
              <a:ext uri="{FF2B5EF4-FFF2-40B4-BE49-F238E27FC236}">
                <a16:creationId xmlns:a16="http://schemas.microsoft.com/office/drawing/2014/main" id="{D8AC8DEE-F1A2-518E-76B7-EC26B55C9A71}"/>
              </a:ext>
            </a:extLst>
          </p:cNvPr>
          <p:cNvSpPr txBox="1">
            <a:spLocks noGrp="1"/>
          </p:cNvSpPr>
          <p:nvPr>
            <p:ph type="title"/>
          </p:nvPr>
        </p:nvSpPr>
        <p:spPr>
          <a:xfrm>
            <a:off x="149063" y="547691"/>
            <a:ext cx="5078250" cy="703016"/>
          </a:xfrm>
          <a:prstGeom prst="rect">
            <a:avLst/>
          </a:prstGeom>
          <a:noFill/>
          <a:ln>
            <a:noFill/>
          </a:ln>
        </p:spPr>
        <p:txBody>
          <a:bodyPr spcFirstLastPara="1" wrap="square" lIns="0" tIns="91425" rIns="91425" bIns="91425" anchor="ctr" anchorCtr="0">
            <a:normAutofit/>
          </a:bodyPr>
          <a:lstStyle>
            <a:lvl1pPr lvl="0" algn="l" rtl="0">
              <a:lnSpc>
                <a:spcPct val="100000"/>
              </a:lnSpc>
              <a:spcBef>
                <a:spcPts val="0"/>
              </a:spcBef>
              <a:spcAft>
                <a:spcPts val="0"/>
              </a:spcAft>
              <a:buClr>
                <a:schemeClr val="lt1"/>
              </a:buClr>
              <a:buSzPts val="1600"/>
              <a:buFont typeface="Montserrat"/>
              <a:buNone/>
              <a:defRPr sz="1200" b="1">
                <a:solidFill>
                  <a:schemeClr val="lt1"/>
                </a:solidFill>
                <a:latin typeface="Montserrat"/>
                <a:ea typeface="Montserrat"/>
                <a:cs typeface="Montserrat"/>
                <a:sym typeface="Montserrat"/>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 name="Rectangle 8">
            <a:extLst>
              <a:ext uri="{FF2B5EF4-FFF2-40B4-BE49-F238E27FC236}">
                <a16:creationId xmlns:a16="http://schemas.microsoft.com/office/drawing/2014/main" id="{2188499D-A0F2-FC98-E3D0-767EEF135682}"/>
              </a:ext>
            </a:extLst>
          </p:cNvPr>
          <p:cNvSpPr/>
          <p:nvPr userDrawn="1"/>
        </p:nvSpPr>
        <p:spPr>
          <a:xfrm>
            <a:off x="0" y="-252"/>
            <a:ext cx="6858000" cy="563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oogle Shape;56;p13">
            <a:extLst>
              <a:ext uri="{FF2B5EF4-FFF2-40B4-BE49-F238E27FC236}">
                <a16:creationId xmlns:a16="http://schemas.microsoft.com/office/drawing/2014/main" id="{DB35C9CA-F145-93E1-4081-F2ED9CF6095C}"/>
              </a:ext>
            </a:extLst>
          </p:cNvPr>
          <p:cNvPicPr preferRelativeResize="0"/>
          <p:nvPr userDrawn="1"/>
        </p:nvPicPr>
        <p:blipFill rotWithShape="1">
          <a:blip r:embed="rId2">
            <a:alphaModFix/>
          </a:blip>
          <a:srcRect/>
          <a:stretch/>
        </p:blipFill>
        <p:spPr>
          <a:xfrm>
            <a:off x="2827282" y="0"/>
            <a:ext cx="4030718" cy="3452150"/>
          </a:xfrm>
          <a:prstGeom prst="rect">
            <a:avLst/>
          </a:prstGeom>
          <a:noFill/>
          <a:ln>
            <a:noFill/>
          </a:ln>
        </p:spPr>
      </p:pic>
    </p:spTree>
    <p:extLst>
      <p:ext uri="{BB962C8B-B14F-4D97-AF65-F5344CB8AC3E}">
        <p14:creationId xmlns:p14="http://schemas.microsoft.com/office/powerpoint/2010/main" val="176866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A11469-76D6-447E-A5CF-A64511CD0738}" type="datetimeFigureOut">
              <a:rPr lang="en-GB" smtClean="0"/>
              <a:t>28/07/2023</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CABFD77-073D-419B-ACAA-FBEE16FB5065}" type="slidenum">
              <a:rPr lang="en-GB" smtClean="0"/>
              <a:t>‹#›</a:t>
            </a:fld>
            <a:endParaRPr lang="en-GB"/>
          </a:p>
        </p:txBody>
      </p:sp>
    </p:spTree>
    <p:extLst>
      <p:ext uri="{BB962C8B-B14F-4D97-AF65-F5344CB8AC3E}">
        <p14:creationId xmlns:p14="http://schemas.microsoft.com/office/powerpoint/2010/main" val="18663405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0" r:id="rId12"/>
    <p:sldLayoutId id="2147483691" r:id="rId13"/>
    <p:sldLayoutId id="2147483689" r:id="rId14"/>
    <p:sldLayoutId id="2147483685" r:id="rId15"/>
    <p:sldLayoutId id="2147483687" r:id="rId16"/>
    <p:sldLayoutId id="2147483686" r:id="rId17"/>
    <p:sldLayoutId id="2147483688" r:id="rId18"/>
    <p:sldLayoutId id="2147483692" r:id="rId19"/>
    <p:sldLayoutId id="2147483693" r:id="rId20"/>
    <p:sldLayoutId id="2147483694"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chart" Target="../charts/chart1.xml"/><Relationship Id="rId3" Type="http://schemas.openxmlformats.org/officeDocument/2006/relationships/image" Target="../media/image2.jpe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chart" Target="../charts/chart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chart" Target="../charts/chart2.xml"/><Relationship Id="rId5" Type="http://schemas.openxmlformats.org/officeDocument/2006/relationships/image" Target="../media/image2.jpe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0.xml"/><Relationship Id="rId4" Type="http://schemas.openxmlformats.org/officeDocument/2006/relationships/hyperlink" Target="https://www.heptagon-capital.com/documents/prospectus/IE00BYZ09Q19-heptagon-fund-icav-wcm-global-equity-fund-c-usd-ac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hyperlink" Target="https://www.heptagon-capital.com/glossar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pic>
        <p:nvPicPr>
          <p:cNvPr id="48" name="Picture 47" descr="A picture containing text&#10;&#10;Description automatically generated">
            <a:extLst>
              <a:ext uri="{FF2B5EF4-FFF2-40B4-BE49-F238E27FC236}">
                <a16:creationId xmlns:a16="http://schemas.microsoft.com/office/drawing/2014/main" id="{99853D52-F5BB-29C7-0B0C-02833F0146C9}"/>
              </a:ext>
            </a:extLst>
          </p:cNvPr>
          <p:cNvPicPr>
            <a:picLocks noChangeAspect="1"/>
          </p:cNvPicPr>
          <p:nvPr/>
        </p:nvPicPr>
        <p:blipFill rotWithShape="1">
          <a:blip r:embed="rId3">
            <a:extLst>
              <a:ext uri="{28A0092B-C50C-407E-A947-70E740481C1C}">
                <a14:useLocalDpi xmlns:a14="http://schemas.microsoft.com/office/drawing/2010/main" val="0"/>
              </a:ext>
            </a:extLst>
          </a:blip>
          <a:srcRect l="5222" t="37620" r="4634" b="58817"/>
          <a:stretch/>
        </p:blipFill>
        <p:spPr>
          <a:xfrm>
            <a:off x="296863" y="6204370"/>
            <a:ext cx="6264275" cy="341523"/>
          </a:xfrm>
          <a:prstGeom prst="rect">
            <a:avLst/>
          </a:prstGeom>
        </p:spPr>
      </p:pic>
      <p:pic>
        <p:nvPicPr>
          <p:cNvPr id="35" name="Picture 34" descr="A picture containing text&#10;&#10;Description automatically generated">
            <a:extLst>
              <a:ext uri="{FF2B5EF4-FFF2-40B4-BE49-F238E27FC236}">
                <a16:creationId xmlns:a16="http://schemas.microsoft.com/office/drawing/2014/main" id="{5157F0F9-01C3-ECFD-E6F1-5DDB6018F119}"/>
              </a:ext>
            </a:extLst>
          </p:cNvPr>
          <p:cNvPicPr>
            <a:picLocks noChangeAspect="1"/>
          </p:cNvPicPr>
          <p:nvPr/>
        </p:nvPicPr>
        <p:blipFill rotWithShape="1">
          <a:blip r:embed="rId3">
            <a:extLst>
              <a:ext uri="{28A0092B-C50C-407E-A947-70E740481C1C}">
                <a14:useLocalDpi xmlns:a14="http://schemas.microsoft.com/office/drawing/2010/main" val="0"/>
              </a:ext>
            </a:extLst>
          </a:blip>
          <a:srcRect l="5222" t="37620" r="4634" b="58817"/>
          <a:stretch/>
        </p:blipFill>
        <p:spPr>
          <a:xfrm>
            <a:off x="296862" y="5266062"/>
            <a:ext cx="6264275" cy="341523"/>
          </a:xfrm>
          <a:prstGeom prst="rect">
            <a:avLst/>
          </a:prstGeom>
        </p:spPr>
      </p:pic>
      <p:pic>
        <p:nvPicPr>
          <p:cNvPr id="34" name="Picture 33" descr="A picture containing text&#10;&#10;Description automatically generated">
            <a:extLst>
              <a:ext uri="{FF2B5EF4-FFF2-40B4-BE49-F238E27FC236}">
                <a16:creationId xmlns:a16="http://schemas.microsoft.com/office/drawing/2014/main" id="{926A27F1-AF63-753E-71D9-EC9D824E7093}"/>
              </a:ext>
            </a:extLst>
          </p:cNvPr>
          <p:cNvPicPr>
            <a:picLocks noChangeAspect="1"/>
          </p:cNvPicPr>
          <p:nvPr/>
        </p:nvPicPr>
        <p:blipFill rotWithShape="1">
          <a:blip r:embed="rId3">
            <a:extLst>
              <a:ext uri="{28A0092B-C50C-407E-A947-70E740481C1C}">
                <a14:useLocalDpi xmlns:a14="http://schemas.microsoft.com/office/drawing/2010/main" val="0"/>
              </a:ext>
            </a:extLst>
          </a:blip>
          <a:srcRect l="4037" t="19392" r="49966" b="76793"/>
          <a:stretch/>
        </p:blipFill>
        <p:spPr>
          <a:xfrm>
            <a:off x="224673" y="2967215"/>
            <a:ext cx="3263265" cy="365760"/>
          </a:xfrm>
          <a:prstGeom prst="rect">
            <a:avLst/>
          </a:prstGeom>
        </p:spPr>
      </p:pic>
      <p:pic>
        <p:nvPicPr>
          <p:cNvPr id="33" name="Picture 32" descr="A picture containing text&#10;&#10;Description automatically generated">
            <a:extLst>
              <a:ext uri="{FF2B5EF4-FFF2-40B4-BE49-F238E27FC236}">
                <a16:creationId xmlns:a16="http://schemas.microsoft.com/office/drawing/2014/main" id="{76290DF7-3259-9157-0B4F-B4CB970B70DD}"/>
              </a:ext>
            </a:extLst>
          </p:cNvPr>
          <p:cNvPicPr>
            <a:picLocks noChangeAspect="1"/>
          </p:cNvPicPr>
          <p:nvPr/>
        </p:nvPicPr>
        <p:blipFill rotWithShape="1">
          <a:blip r:embed="rId3">
            <a:extLst>
              <a:ext uri="{28A0092B-C50C-407E-A947-70E740481C1C}">
                <a14:useLocalDpi xmlns:a14="http://schemas.microsoft.com/office/drawing/2010/main" val="0"/>
              </a:ext>
            </a:extLst>
          </a:blip>
          <a:srcRect l="4037" t="19392" r="49966" b="76793"/>
          <a:stretch/>
        </p:blipFill>
        <p:spPr>
          <a:xfrm>
            <a:off x="3365719" y="1535697"/>
            <a:ext cx="3263265" cy="365760"/>
          </a:xfrm>
          <a:prstGeom prst="rect">
            <a:avLst/>
          </a:prstGeom>
        </p:spPr>
      </p:pic>
      <p:pic>
        <p:nvPicPr>
          <p:cNvPr id="32" name="Picture 31" descr="A picture containing text&#10;&#10;Description automatically generated">
            <a:extLst>
              <a:ext uri="{FF2B5EF4-FFF2-40B4-BE49-F238E27FC236}">
                <a16:creationId xmlns:a16="http://schemas.microsoft.com/office/drawing/2014/main" id="{7422D7AA-80E7-6C78-A424-36A2845873C0}"/>
              </a:ext>
            </a:extLst>
          </p:cNvPr>
          <p:cNvPicPr>
            <a:picLocks noChangeAspect="1"/>
          </p:cNvPicPr>
          <p:nvPr/>
        </p:nvPicPr>
        <p:blipFill rotWithShape="1">
          <a:blip r:embed="rId3">
            <a:extLst>
              <a:ext uri="{28A0092B-C50C-407E-A947-70E740481C1C}">
                <a14:useLocalDpi xmlns:a14="http://schemas.microsoft.com/office/drawing/2010/main" val="0"/>
              </a:ext>
            </a:extLst>
          </a:blip>
          <a:srcRect l="4037" t="19392" r="49966" b="76793"/>
          <a:stretch/>
        </p:blipFill>
        <p:spPr>
          <a:xfrm>
            <a:off x="226278" y="1537301"/>
            <a:ext cx="3263265" cy="365760"/>
          </a:xfrm>
          <a:prstGeom prst="rect">
            <a:avLst/>
          </a:prstGeom>
        </p:spPr>
      </p:pic>
      <p:sp>
        <p:nvSpPr>
          <p:cNvPr id="36" name="Oval 35">
            <a:extLst>
              <a:ext uri="{FF2B5EF4-FFF2-40B4-BE49-F238E27FC236}">
                <a16:creationId xmlns:a16="http://schemas.microsoft.com/office/drawing/2014/main" id="{D9104D9E-6C57-1E8A-A22E-C41DE5160CA9}"/>
              </a:ext>
            </a:extLst>
          </p:cNvPr>
          <p:cNvSpPr/>
          <p:nvPr/>
        </p:nvSpPr>
        <p:spPr>
          <a:xfrm>
            <a:off x="3918674" y="5764235"/>
            <a:ext cx="289628" cy="2829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18" name="Oval 17">
            <a:extLst>
              <a:ext uri="{FF2B5EF4-FFF2-40B4-BE49-F238E27FC236}">
                <a16:creationId xmlns:a16="http://schemas.microsoft.com/office/drawing/2014/main" id="{C4529A79-226B-B94F-D45F-C737AC4E7784}"/>
              </a:ext>
            </a:extLst>
          </p:cNvPr>
          <p:cNvSpPr/>
          <p:nvPr/>
        </p:nvSpPr>
        <p:spPr>
          <a:xfrm>
            <a:off x="438634" y="5769407"/>
            <a:ext cx="289628" cy="2829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662" name="Google Shape;662;p40"/>
          <p:cNvSpPr txBox="1">
            <a:spLocks noGrp="1"/>
          </p:cNvSpPr>
          <p:nvPr>
            <p:ph type="title" idx="4294967295"/>
          </p:nvPr>
        </p:nvSpPr>
        <p:spPr>
          <a:xfrm>
            <a:off x="333375" y="793110"/>
            <a:ext cx="5078250" cy="703016"/>
          </a:xfrm>
          <a:prstGeom prst="rect">
            <a:avLst/>
          </a:prstGeom>
          <a:noFill/>
          <a:ln>
            <a:noFill/>
          </a:ln>
        </p:spPr>
        <p:txBody>
          <a:bodyPr spcFirstLastPara="1" wrap="square" lIns="0" tIns="68569" rIns="68569" bIns="68569" anchor="ctr" anchorCtr="0">
            <a:noAutofit/>
          </a:bodyPr>
          <a:lstStyle/>
          <a:p>
            <a:pPr>
              <a:lnSpc>
                <a:spcPct val="150000"/>
              </a:lnSpc>
            </a:pPr>
            <a:r>
              <a:rPr lang="en-GB" sz="1600" b="1">
                <a:solidFill>
                  <a:schemeClr val="bg1"/>
                </a:solidFill>
                <a:latin typeface="Montserrat" pitchFamily="2" charset="77"/>
              </a:rPr>
              <a:t>WCM Global Equity Fund</a:t>
            </a:r>
            <a:br>
              <a:rPr lang="en-GB" sz="1200">
                <a:latin typeface="Montserrat" pitchFamily="2" charset="77"/>
              </a:rPr>
            </a:br>
            <a:r>
              <a:rPr lang="en-GB" sz="1200">
                <a:solidFill>
                  <a:schemeClr val="accent2"/>
                </a:solidFill>
                <a:latin typeface="Montserrat Medium" pitchFamily="2" charset="77"/>
                <a:ea typeface="Open Sans" panose="020B0606030504020204" pitchFamily="34" charset="0"/>
                <a:cs typeface="Open Sans" panose="020B0606030504020204" pitchFamily="34" charset="0"/>
              </a:rPr>
              <a:t>C USD </a:t>
            </a:r>
            <a:r>
              <a:rPr lang="en-GB" sz="1200" err="1">
                <a:solidFill>
                  <a:schemeClr val="accent2"/>
                </a:solidFill>
                <a:latin typeface="Montserrat Medium" pitchFamily="2" charset="77"/>
                <a:ea typeface="Open Sans" panose="020B0606030504020204" pitchFamily="34" charset="0"/>
                <a:cs typeface="Open Sans" panose="020B0606030504020204" pitchFamily="34" charset="0"/>
              </a:rPr>
              <a:t>Acc</a:t>
            </a:r>
            <a:r>
              <a:rPr lang="en-GB" sz="1200">
                <a:solidFill>
                  <a:schemeClr val="accent2"/>
                </a:solidFill>
                <a:latin typeface="Montserrat Medium" pitchFamily="2" charset="77"/>
                <a:ea typeface="Open Sans" panose="020B0606030504020204" pitchFamily="34" charset="0"/>
                <a:cs typeface="Open Sans" panose="020B0606030504020204" pitchFamily="34" charset="0"/>
              </a:rPr>
              <a:t> (IE00BYZ09Q19)</a:t>
            </a:r>
            <a:br>
              <a:rPr lang="en-GB" sz="1200">
                <a:latin typeface="Montserrat" pitchFamily="2" charset="77"/>
              </a:rPr>
            </a:br>
            <a:endParaRPr lang="en-US" sz="1400">
              <a:solidFill>
                <a:schemeClr val="accent2"/>
              </a:solidFill>
              <a:effectLst/>
              <a:latin typeface="Montserrat SemiBold" pitchFamily="2" charset="77"/>
            </a:endParaRPr>
          </a:p>
        </p:txBody>
      </p:sp>
      <p:sp>
        <p:nvSpPr>
          <p:cNvPr id="30" name="TextBox 29">
            <a:extLst>
              <a:ext uri="{FF2B5EF4-FFF2-40B4-BE49-F238E27FC236}">
                <a16:creationId xmlns:a16="http://schemas.microsoft.com/office/drawing/2014/main" id="{D65ED09E-5D2A-7573-9BF0-4160C1E33F1D}"/>
              </a:ext>
            </a:extLst>
          </p:cNvPr>
          <p:cNvSpPr txBox="1"/>
          <p:nvPr/>
        </p:nvSpPr>
        <p:spPr>
          <a:xfrm>
            <a:off x="733269" y="5789849"/>
            <a:ext cx="3077961" cy="230832"/>
          </a:xfrm>
          <a:prstGeom prst="rect">
            <a:avLst/>
          </a:prstGeom>
          <a:noFill/>
        </p:spPr>
        <p:txBody>
          <a:bodyPr wrap="square" rtlCol="0">
            <a:spAutoFit/>
          </a:bodyPr>
          <a:lstStyle/>
          <a:p>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 </a:t>
            </a:r>
            <a:r>
              <a:rPr lang="en-US" sz="900" b="1">
                <a:solidFill>
                  <a:srgbClr val="2C4959"/>
                </a:solidFill>
                <a:latin typeface="Open Sans" panose="020B0606030504020204" pitchFamily="34" charset="0"/>
                <a:ea typeface="Open Sans" panose="020B0606030504020204" pitchFamily="34" charset="0"/>
                <a:cs typeface="Open Sans" panose="020B0606030504020204" pitchFamily="34" charset="0"/>
              </a:rPr>
              <a:t>Fund: WCM Global Equity Fund</a:t>
            </a:r>
            <a:endParaRPr lang="en-GB" sz="900" b="1">
              <a:solidFill>
                <a:srgbClr val="2C495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a:extLst>
              <a:ext uri="{FF2B5EF4-FFF2-40B4-BE49-F238E27FC236}">
                <a16:creationId xmlns:a16="http://schemas.microsoft.com/office/drawing/2014/main" id="{C790D3D3-C32E-411B-6B8D-143674FF3AA9}"/>
              </a:ext>
            </a:extLst>
          </p:cNvPr>
          <p:cNvSpPr txBox="1"/>
          <p:nvPr/>
        </p:nvSpPr>
        <p:spPr>
          <a:xfrm>
            <a:off x="4149309" y="5799068"/>
            <a:ext cx="2523816" cy="230832"/>
          </a:xfrm>
          <a:prstGeom prst="rect">
            <a:avLst/>
          </a:prstGeom>
          <a:noFill/>
        </p:spPr>
        <p:txBody>
          <a:bodyPr wrap="square" rtlCol="0">
            <a:spAutoFit/>
          </a:bodyPr>
          <a:lstStyle/>
          <a:p>
            <a:r>
              <a:rPr lang="en-US" sz="9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en-US" sz="900" b="1">
                <a:solidFill>
                  <a:srgbClr val="2C4959"/>
                </a:solidFill>
                <a:latin typeface="Open Sans" panose="020B0606030504020204" pitchFamily="34" charset="0"/>
                <a:ea typeface="Open Sans" panose="020B0606030504020204" pitchFamily="34" charset="0"/>
                <a:cs typeface="Open Sans" panose="020B0606030504020204" pitchFamily="34" charset="0"/>
              </a:rPr>
              <a:t>Benchmark: </a:t>
            </a:r>
            <a:r>
              <a:rPr lang="en-US" sz="900" b="1">
                <a:solidFill>
                  <a:schemeClr val="accent2"/>
                </a:solidFill>
                <a:latin typeface="Open Sans" panose="020B0606030504020204" pitchFamily="34" charset="0"/>
                <a:ea typeface="Open Sans" panose="020B0606030504020204" pitchFamily="34" charset="0"/>
                <a:cs typeface="Open Sans" panose="020B0606030504020204" pitchFamily="34" charset="0"/>
              </a:rPr>
              <a:t>MSCI ACWI</a:t>
            </a:r>
            <a:endParaRPr lang="en-GB" sz="900" b="1">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2D02866B-EC78-DE09-4777-F555467BCC20}"/>
              </a:ext>
            </a:extLst>
          </p:cNvPr>
          <p:cNvSpPr txBox="1"/>
          <p:nvPr/>
        </p:nvSpPr>
        <p:spPr>
          <a:xfrm>
            <a:off x="301856" y="6257789"/>
            <a:ext cx="1713931" cy="246221"/>
          </a:xfrm>
          <a:prstGeom prst="rect">
            <a:avLst/>
          </a:prstGeom>
          <a:noFill/>
        </p:spPr>
        <p:txBody>
          <a:bodyPr wrap="none" rtlCol="0">
            <a:spAutoFit/>
          </a:bodyPr>
          <a:lstStyle/>
          <a:p>
            <a:r>
              <a:rPr lang="en-US" sz="1000">
                <a:solidFill>
                  <a:schemeClr val="bg1"/>
                </a:solidFill>
                <a:latin typeface="Montserrat" panose="00000500000000000000" pitchFamily="2" charset="0"/>
                <a:cs typeface="Times New Roman" panose="02020603050405020304" pitchFamily="18" charset="0"/>
              </a:rPr>
              <a:t>ESG Rating Distribution</a:t>
            </a:r>
            <a:endParaRPr lang="en-GB" sz="1000">
              <a:solidFill>
                <a:schemeClr val="bg1"/>
              </a:solidFill>
              <a:latin typeface="Montserrat" panose="00000500000000000000" pitchFamily="2" charset="0"/>
            </a:endParaRPr>
          </a:p>
        </p:txBody>
      </p:sp>
      <p:sp>
        <p:nvSpPr>
          <p:cNvPr id="55" name="TextBox 54">
            <a:extLst>
              <a:ext uri="{FF2B5EF4-FFF2-40B4-BE49-F238E27FC236}">
                <a16:creationId xmlns:a16="http://schemas.microsoft.com/office/drawing/2014/main" id="{3491E649-D602-6EEE-E763-DEF47F7D5EDE}"/>
              </a:ext>
            </a:extLst>
          </p:cNvPr>
          <p:cNvSpPr txBox="1"/>
          <p:nvPr/>
        </p:nvSpPr>
        <p:spPr>
          <a:xfrm>
            <a:off x="166816" y="8767474"/>
            <a:ext cx="6524368" cy="344710"/>
          </a:xfrm>
          <a:prstGeom prst="rect">
            <a:avLst/>
          </a:prstGeom>
          <a:noFill/>
        </p:spPr>
        <p:txBody>
          <a:bodyPr wrap="square">
            <a:spAutoFit/>
          </a:bodyPr>
          <a:lstStyle/>
          <a:p>
            <a:pPr algn="ctr"/>
            <a:r>
              <a:rPr lang="en-GB" sz="820" b="1" i="1">
                <a:solidFill>
                  <a:srgbClr val="2C4959"/>
                </a:solidFill>
                <a:latin typeface="Open Sans" panose="020B0606030504020204" pitchFamily="34" charset="0"/>
                <a:ea typeface="Open Sans" panose="020B0606030504020204" pitchFamily="34" charset="0"/>
                <a:cs typeface="Open Sans" panose="020B0606030504020204" pitchFamily="34" charset="0"/>
              </a:rPr>
              <a:t>MSCI rating data is no guide to future performance and the value of investments and income from them can fall as well as rise.</a:t>
            </a:r>
          </a:p>
        </p:txBody>
      </p:sp>
      <p:sp>
        <p:nvSpPr>
          <p:cNvPr id="11" name="TextBox 10">
            <a:extLst>
              <a:ext uri="{FF2B5EF4-FFF2-40B4-BE49-F238E27FC236}">
                <a16:creationId xmlns:a16="http://schemas.microsoft.com/office/drawing/2014/main" id="{6FACD984-69B6-8543-457D-FC0A04369817}"/>
              </a:ext>
            </a:extLst>
          </p:cNvPr>
          <p:cNvSpPr txBox="1"/>
          <p:nvPr/>
        </p:nvSpPr>
        <p:spPr>
          <a:xfrm>
            <a:off x="206257" y="9143880"/>
            <a:ext cx="6354882" cy="584775"/>
          </a:xfrm>
          <a:prstGeom prst="rect">
            <a:avLst/>
          </a:prstGeom>
          <a:noFill/>
        </p:spPr>
        <p:txBody>
          <a:bodyPr wrap="square">
            <a:spAutoFit/>
          </a:bodyPr>
          <a:lstStyle/>
          <a:p>
            <a:r>
              <a:rPr lang="en-US" sz="800" i="1" dirty="0">
                <a:solidFill>
                  <a:srgbClr val="2C4959"/>
                </a:solidFill>
                <a:latin typeface="Open Sans" panose="020B0606030504020204" pitchFamily="34" charset="0"/>
                <a:ea typeface="Open Sans" panose="020B0606030504020204" pitchFamily="34" charset="0"/>
                <a:cs typeface="Open Sans" panose="020B0606030504020204" pitchFamily="34" charset="0"/>
              </a:rPr>
              <a:t>Please be aware that the use of MSCI’s ESG data constitutes just one part of the Fund’s investment process. Ratings from ESG are only one factor that may influence the ultimate sizing of positions in the Fund. Investors should therefore draw no specific interference between data provided by MSCI and the size of positions held within the Fund.</a:t>
            </a:r>
          </a:p>
          <a:p>
            <a:r>
              <a:rPr kumimoji="0" lang="en-US" sz="800" b="0" i="1" u="none" strike="noStrike" kern="1200" cap="none" spc="0" normalizeH="0" baseline="0" noProof="0" dirty="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Source: Heptagon Capital, MSCI ESG Research. ESG Ratings are on a scale of AAA to CCC. </a:t>
            </a:r>
            <a:r>
              <a:rPr lang="en-GB" sz="800" i="1" dirty="0">
                <a:solidFill>
                  <a:srgbClr val="2C4959"/>
                </a:solidFill>
                <a:latin typeface="Open Sans" panose="020B0606030504020204" pitchFamily="34" charset="0"/>
                <a:ea typeface="Open Sans" panose="020B0606030504020204" pitchFamily="34" charset="0"/>
                <a:cs typeface="Open Sans" panose="020B0606030504020204" pitchFamily="34" charset="0"/>
              </a:rPr>
              <a:t>Data as of 30/06/2023. </a:t>
            </a:r>
          </a:p>
        </p:txBody>
      </p:sp>
      <p:sp>
        <p:nvSpPr>
          <p:cNvPr id="15" name="TextBox 14">
            <a:extLst>
              <a:ext uri="{FF2B5EF4-FFF2-40B4-BE49-F238E27FC236}">
                <a16:creationId xmlns:a16="http://schemas.microsoft.com/office/drawing/2014/main" id="{78719A32-8A4E-523C-28C2-D2C15CEA95F6}"/>
              </a:ext>
            </a:extLst>
          </p:cNvPr>
          <p:cNvSpPr txBox="1"/>
          <p:nvPr/>
        </p:nvSpPr>
        <p:spPr>
          <a:xfrm>
            <a:off x="3762816" y="5782947"/>
            <a:ext cx="598149" cy="246221"/>
          </a:xfrm>
          <a:prstGeom prst="rect">
            <a:avLst/>
          </a:prstGeom>
          <a:noFill/>
        </p:spPr>
        <p:txBody>
          <a:bodyPr wrap="square">
            <a:spAutoFit/>
          </a:bodyPr>
          <a:lstStyle/>
          <a:p>
            <a:pPr algn="ct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A</a:t>
            </a:r>
            <a:endParaRPr lang="en-GB" sz="1000" dirty="0"/>
          </a:p>
        </p:txBody>
      </p:sp>
      <p:sp>
        <p:nvSpPr>
          <p:cNvPr id="16" name="TextBox 15">
            <a:extLst>
              <a:ext uri="{FF2B5EF4-FFF2-40B4-BE49-F238E27FC236}">
                <a16:creationId xmlns:a16="http://schemas.microsoft.com/office/drawing/2014/main" id="{C9ABF3D4-AB1C-EC60-1F38-B10F52D36C8F}"/>
              </a:ext>
            </a:extLst>
          </p:cNvPr>
          <p:cNvSpPr txBox="1"/>
          <p:nvPr/>
        </p:nvSpPr>
        <p:spPr>
          <a:xfrm>
            <a:off x="287746" y="5776085"/>
            <a:ext cx="598149" cy="246221"/>
          </a:xfrm>
          <a:prstGeom prst="rect">
            <a:avLst/>
          </a:prstGeom>
          <a:noFill/>
        </p:spPr>
        <p:txBody>
          <a:bodyPr wrap="square">
            <a:spAutoFit/>
          </a:bodyPr>
          <a:lstStyle/>
          <a:p>
            <a:pPr algn="ct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A</a:t>
            </a:r>
            <a:endParaRPr lang="en-GB" sz="1000"/>
          </a:p>
        </p:txBody>
      </p:sp>
      <p:sp>
        <p:nvSpPr>
          <p:cNvPr id="40" name="TextBox 39">
            <a:extLst>
              <a:ext uri="{FF2B5EF4-FFF2-40B4-BE49-F238E27FC236}">
                <a16:creationId xmlns:a16="http://schemas.microsoft.com/office/drawing/2014/main" id="{2ADE80B4-500E-826B-8839-C963DFFBCFD6}"/>
              </a:ext>
            </a:extLst>
          </p:cNvPr>
          <p:cNvSpPr txBox="1"/>
          <p:nvPr/>
        </p:nvSpPr>
        <p:spPr>
          <a:xfrm>
            <a:off x="3437594" y="1898323"/>
            <a:ext cx="3202691" cy="1503489"/>
          </a:xfrm>
          <a:prstGeom prst="rect">
            <a:avLst/>
          </a:prstGeom>
          <a:noFill/>
        </p:spPr>
        <p:txBody>
          <a:bodyPr wrap="square" rtlCol="0">
            <a:spAutoFit/>
          </a:bodyPr>
          <a:lstStyle/>
          <a:p>
            <a:pPr algn="just">
              <a:lnSpc>
                <a:spcPct val="114000"/>
              </a:lnSpc>
              <a:spcAft>
                <a:spcPts val="800"/>
              </a:spcAft>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The investment style is a bottom-up approach that seeks to identify companies with attractive attributes, such as long-term historical growth in revenue and earnings, and/or a potential for superior future growth. The investment process, which takes into consideration ESG factors, seeks companies that are industry leaders who are viewed as innovators in their field with business strategies aimed at building on opportunities that have sustainable competitive advantages.</a:t>
            </a:r>
          </a:p>
        </p:txBody>
      </p:sp>
      <p:sp>
        <p:nvSpPr>
          <p:cNvPr id="38" name="TextBox 37">
            <a:extLst>
              <a:ext uri="{FF2B5EF4-FFF2-40B4-BE49-F238E27FC236}">
                <a16:creationId xmlns:a16="http://schemas.microsoft.com/office/drawing/2014/main" id="{BAF3DCAF-0CDA-C489-32D4-45C984AAA481}"/>
              </a:ext>
            </a:extLst>
          </p:cNvPr>
          <p:cNvSpPr txBox="1"/>
          <p:nvPr/>
        </p:nvSpPr>
        <p:spPr>
          <a:xfrm>
            <a:off x="207303" y="3367096"/>
            <a:ext cx="3253513" cy="714106"/>
          </a:xfrm>
          <a:prstGeom prst="rect">
            <a:avLst/>
          </a:prstGeom>
          <a:noFill/>
        </p:spPr>
        <p:txBody>
          <a:bodyPr wrap="square" rtlCol="0">
            <a:spAutoFit/>
          </a:bodyPr>
          <a:lstStyle/>
          <a:p>
            <a:pPr algn="just">
              <a:lnSpc>
                <a:spcPct val="114000"/>
              </a:lnSpc>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The Fund will seek to exclude the following business activities in addition to the industries/sub-industries as defined by the Global Industry Classification Standard (“GICS”) industry classification:</a:t>
            </a:r>
          </a:p>
        </p:txBody>
      </p:sp>
      <p:sp>
        <p:nvSpPr>
          <p:cNvPr id="39" name="TextBox 38">
            <a:extLst>
              <a:ext uri="{FF2B5EF4-FFF2-40B4-BE49-F238E27FC236}">
                <a16:creationId xmlns:a16="http://schemas.microsoft.com/office/drawing/2014/main" id="{7456F98D-F2F1-5481-EA18-D23DDFA46580}"/>
              </a:ext>
            </a:extLst>
          </p:cNvPr>
          <p:cNvSpPr txBox="1"/>
          <p:nvPr/>
        </p:nvSpPr>
        <p:spPr>
          <a:xfrm>
            <a:off x="203627" y="4046212"/>
            <a:ext cx="3200478" cy="1188274"/>
          </a:xfrm>
          <a:prstGeom prst="rect">
            <a:avLst/>
          </a:prstGeom>
          <a:noFill/>
        </p:spPr>
        <p:txBody>
          <a:bodyPr wrap="square" numCol="1" rtlCol="0">
            <a:spAutoFit/>
          </a:bodyPr>
          <a:lstStyle/>
          <a:p>
            <a:pPr marL="171450" indent="-171450">
              <a:lnSpc>
                <a:spcPct val="114000"/>
              </a:lnSpc>
              <a:buFont typeface="Arial" panose="020B0604020202020204" pitchFamily="34" charset="0"/>
              <a:buChar char="•"/>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Oil and gas drilling, </a:t>
            </a:r>
            <a:r>
              <a:rPr lang="en-GB" sz="900">
                <a:solidFill>
                  <a:srgbClr val="2C4959"/>
                </a:solidFill>
                <a:latin typeface="Open Sans" panose="020B0606030504020204" pitchFamily="34" charset="0"/>
                <a:ea typeface="Open Sans" panose="020B0606030504020204" pitchFamily="34" charset="0"/>
                <a:cs typeface="Open Sans" panose="020B0606030504020204" pitchFamily="34" charset="0"/>
              </a:rPr>
              <a:t>exploration and production</a:t>
            </a:r>
            <a:endPar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14000"/>
              </a:lnSpc>
              <a:buFont typeface="Arial" panose="020B0604020202020204" pitchFamily="34" charset="0"/>
              <a:buChar char="•"/>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Coal and consumable fuels </a:t>
            </a:r>
          </a:p>
          <a:p>
            <a:pPr marL="171450" indent="-171450">
              <a:lnSpc>
                <a:spcPct val="114000"/>
              </a:lnSpc>
              <a:buFont typeface="Arial" panose="020B0604020202020204" pitchFamily="34" charset="0"/>
              <a:buChar char="•"/>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Power generation via fossil fuel combustion</a:t>
            </a:r>
          </a:p>
          <a:p>
            <a:pPr marL="171450" indent="-171450">
              <a:lnSpc>
                <a:spcPct val="114000"/>
              </a:lnSpc>
              <a:buFont typeface="Arial" panose="020B0604020202020204" pitchFamily="34" charset="0"/>
              <a:buChar char="•"/>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Tobacco</a:t>
            </a:r>
          </a:p>
          <a:p>
            <a:pPr marL="171450" indent="-171450">
              <a:lnSpc>
                <a:spcPct val="114000"/>
              </a:lnSpc>
              <a:buFont typeface="Arial" panose="020B0604020202020204" pitchFamily="34" charset="0"/>
              <a:buChar char="•"/>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Controversial weapons</a:t>
            </a:r>
          </a:p>
          <a:p>
            <a:pPr marL="171450" indent="-171450">
              <a:lnSpc>
                <a:spcPct val="114000"/>
              </a:lnSpc>
              <a:buFont typeface="Arial" panose="020B0604020202020204" pitchFamily="34" charset="0"/>
              <a:buChar char="•"/>
            </a:pPr>
            <a:r>
              <a:rPr lang="it-IT" sz="900">
                <a:solidFill>
                  <a:srgbClr val="2C4959"/>
                </a:solidFill>
                <a:latin typeface="Open Sans" panose="020B0606030504020204" pitchFamily="34" charset="0"/>
                <a:ea typeface="Open Sans" panose="020B0606030504020204" pitchFamily="34" charset="0"/>
                <a:cs typeface="Open Sans" panose="020B0606030504020204" pitchFamily="34" charset="0"/>
              </a:rPr>
              <a:t>Companies who fail to meet corporate culture internal rating criteria</a:t>
            </a:r>
            <a:endPar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F3F4A5B5-63D1-14C1-F2F6-81ABF535CED6}"/>
              </a:ext>
            </a:extLst>
          </p:cNvPr>
          <p:cNvSpPr txBox="1"/>
          <p:nvPr/>
        </p:nvSpPr>
        <p:spPr>
          <a:xfrm>
            <a:off x="4246071" y="1046656"/>
            <a:ext cx="3069128" cy="276999"/>
          </a:xfrm>
          <a:prstGeom prst="rect">
            <a:avLst/>
          </a:prstGeom>
          <a:noFill/>
        </p:spPr>
        <p:txBody>
          <a:bodyPr wrap="square" rtlCol="0">
            <a:spAutoFit/>
          </a:bodyPr>
          <a:lstStyle/>
          <a:p>
            <a:r>
              <a:rPr lang="en-US" sz="1200" b="1">
                <a:solidFill>
                  <a:srgbClr val="EA7E1E"/>
                </a:solidFill>
                <a:latin typeface="Montserrat" panose="00000500000000000000" pitchFamily="2" charset="0"/>
                <a:cs typeface="Times New Roman" panose="02020603050405020304" pitchFamily="18" charset="0"/>
              </a:rPr>
              <a:t>SFDR Classification: Article 8</a:t>
            </a:r>
            <a:endParaRPr lang="en-US" sz="1200" b="1">
              <a:solidFill>
                <a:srgbClr val="EA7E1E"/>
              </a:solidFill>
              <a:latin typeface="Open Sans" panose="020B0606030504020204" pitchFamily="34" charset="0"/>
              <a:cs typeface="Times New Roman" panose="02020603050405020304" pitchFamily="18" charset="0"/>
            </a:endParaRPr>
          </a:p>
        </p:txBody>
      </p:sp>
      <p:sp>
        <p:nvSpPr>
          <p:cNvPr id="54" name="TextBox 53">
            <a:extLst>
              <a:ext uri="{FF2B5EF4-FFF2-40B4-BE49-F238E27FC236}">
                <a16:creationId xmlns:a16="http://schemas.microsoft.com/office/drawing/2014/main" id="{DC329A7C-92F3-4CA5-BF3C-1EAF32C7DA6A}"/>
              </a:ext>
            </a:extLst>
          </p:cNvPr>
          <p:cNvSpPr txBox="1"/>
          <p:nvPr/>
        </p:nvSpPr>
        <p:spPr>
          <a:xfrm>
            <a:off x="301291" y="3020102"/>
            <a:ext cx="2440305" cy="246221"/>
          </a:xfrm>
          <a:prstGeom prst="rect">
            <a:avLst/>
          </a:prstGeom>
          <a:noFill/>
        </p:spPr>
        <p:txBody>
          <a:bodyPr wrap="square">
            <a:spAutoFit/>
          </a:bodyPr>
          <a:lstStyle/>
          <a:p>
            <a:r>
              <a:rPr lang="en-GB" sz="1000" kern="0">
                <a:solidFill>
                  <a:schemeClr val="bg1"/>
                </a:solidFill>
                <a:latin typeface="Montserrat"/>
                <a:cs typeface="Arial"/>
                <a:sym typeface="Arial"/>
              </a:rPr>
              <a:t>Exclusions</a:t>
            </a:r>
            <a:endParaRPr lang="en-GB" sz="2800">
              <a:solidFill>
                <a:schemeClr val="bg1"/>
              </a:solidFill>
            </a:endParaRPr>
          </a:p>
        </p:txBody>
      </p:sp>
      <p:sp>
        <p:nvSpPr>
          <p:cNvPr id="29" name="TextBox 28">
            <a:extLst>
              <a:ext uri="{FF2B5EF4-FFF2-40B4-BE49-F238E27FC236}">
                <a16:creationId xmlns:a16="http://schemas.microsoft.com/office/drawing/2014/main" id="{58BF119D-EFC8-6652-081C-BC30A98BBD7D}"/>
              </a:ext>
            </a:extLst>
          </p:cNvPr>
          <p:cNvSpPr txBox="1"/>
          <p:nvPr/>
        </p:nvSpPr>
        <p:spPr>
          <a:xfrm>
            <a:off x="5907316" y="258018"/>
            <a:ext cx="3483428" cy="261610"/>
          </a:xfrm>
          <a:prstGeom prst="rect">
            <a:avLst/>
          </a:prstGeom>
          <a:noFill/>
        </p:spPr>
        <p:txBody>
          <a:bodyPr wrap="square">
            <a:spAutoFit/>
          </a:bodyPr>
          <a:lstStyle/>
          <a:p>
            <a:r>
              <a:rPr lang="en-GB" sz="1100" b="1" dirty="0">
                <a:solidFill>
                  <a:srgbClr val="2C4959"/>
                </a:solidFill>
                <a:latin typeface="Montserrat" pitchFamily="2" charset="77"/>
              </a:rPr>
              <a:t>Q2 2023</a:t>
            </a:r>
            <a:endParaRPr lang="en-US" sz="1100" b="1" dirty="0">
              <a:solidFill>
                <a:srgbClr val="2C4959"/>
              </a:solidFill>
              <a:latin typeface="Montserrat" pitchFamily="2" charset="77"/>
            </a:endParaRPr>
          </a:p>
        </p:txBody>
      </p:sp>
      <p:sp>
        <p:nvSpPr>
          <p:cNvPr id="52" name="TextBox 51">
            <a:extLst>
              <a:ext uri="{FF2B5EF4-FFF2-40B4-BE49-F238E27FC236}">
                <a16:creationId xmlns:a16="http://schemas.microsoft.com/office/drawing/2014/main" id="{1E737A6C-D5AB-28D4-3118-4AD3208D8B27}"/>
              </a:ext>
            </a:extLst>
          </p:cNvPr>
          <p:cNvSpPr txBox="1"/>
          <p:nvPr/>
        </p:nvSpPr>
        <p:spPr>
          <a:xfrm>
            <a:off x="301291" y="5315920"/>
            <a:ext cx="2874405" cy="246221"/>
          </a:xfrm>
          <a:prstGeom prst="rect">
            <a:avLst/>
          </a:prstGeom>
          <a:noFill/>
        </p:spPr>
        <p:txBody>
          <a:bodyPr wrap="square">
            <a:spAutoFit/>
          </a:bodyPr>
          <a:lstStyle/>
          <a:p>
            <a:r>
              <a:rPr kumimoji="0" lang="en-GB" sz="1000" i="0" u="none" strike="noStrike" kern="0" cap="none" spc="0" normalizeH="0" baseline="0" noProof="0">
                <a:ln>
                  <a:noFill/>
                </a:ln>
                <a:solidFill>
                  <a:schemeClr val="bg1"/>
                </a:solidFill>
                <a:effectLst/>
                <a:uLnTx/>
                <a:uFillTx/>
                <a:latin typeface="Montserrat"/>
                <a:cs typeface="Arial"/>
                <a:sym typeface="Arial"/>
              </a:rPr>
              <a:t>MSCI ESG Rating</a:t>
            </a:r>
            <a:r>
              <a:rPr kumimoji="0" lang="en-GB" sz="1000" i="0" u="none" strike="noStrike" kern="0" cap="none" spc="0" normalizeH="0" baseline="0" noProof="0">
                <a:ln>
                  <a:noFill/>
                </a:ln>
                <a:solidFill>
                  <a:srgbClr val="1B617B"/>
                </a:solidFill>
                <a:effectLst/>
                <a:uLnTx/>
                <a:uFillTx/>
                <a:latin typeface="Montserrat"/>
                <a:cs typeface="Arial"/>
                <a:sym typeface="Arial"/>
              </a:rPr>
              <a:t>	</a:t>
            </a:r>
            <a:endParaRPr lang="en-GB">
              <a:solidFill>
                <a:srgbClr val="1B617B"/>
              </a:solidFill>
            </a:endParaRPr>
          </a:p>
        </p:txBody>
      </p:sp>
      <p:sp>
        <p:nvSpPr>
          <p:cNvPr id="6" name="TextBox 5">
            <a:extLst>
              <a:ext uri="{FF2B5EF4-FFF2-40B4-BE49-F238E27FC236}">
                <a16:creationId xmlns:a16="http://schemas.microsoft.com/office/drawing/2014/main" id="{2D6A1E5E-2FA5-5034-48E6-B9C790E46B37}"/>
              </a:ext>
            </a:extLst>
          </p:cNvPr>
          <p:cNvSpPr txBox="1"/>
          <p:nvPr/>
        </p:nvSpPr>
        <p:spPr>
          <a:xfrm>
            <a:off x="319625" y="1591942"/>
            <a:ext cx="2555875" cy="246221"/>
          </a:xfrm>
          <a:prstGeom prst="rect">
            <a:avLst/>
          </a:prstGeom>
          <a:noFill/>
        </p:spPr>
        <p:txBody>
          <a:bodyPr wrap="square">
            <a:spAutoFit/>
          </a:bodyPr>
          <a:lstStyle/>
          <a:p>
            <a:r>
              <a:rPr kumimoji="0" lang="en-GB" sz="1000" i="0" u="none" strike="noStrike" kern="0" cap="none" spc="0" normalizeH="0" baseline="0" noProof="0">
                <a:ln>
                  <a:noFill/>
                </a:ln>
                <a:solidFill>
                  <a:schemeClr val="bg1"/>
                </a:solidFill>
                <a:effectLst/>
                <a:uLnTx/>
                <a:uFillTx/>
                <a:latin typeface="Montserrat"/>
                <a:cs typeface="Arial"/>
                <a:sym typeface="Arial"/>
              </a:rPr>
              <a:t>Fund Manager	</a:t>
            </a:r>
            <a:endParaRPr lang="en-GB">
              <a:solidFill>
                <a:schemeClr val="bg1"/>
              </a:solidFill>
            </a:endParaRPr>
          </a:p>
        </p:txBody>
      </p:sp>
      <p:sp>
        <p:nvSpPr>
          <p:cNvPr id="12" name="TextBox 11">
            <a:extLst>
              <a:ext uri="{FF2B5EF4-FFF2-40B4-BE49-F238E27FC236}">
                <a16:creationId xmlns:a16="http://schemas.microsoft.com/office/drawing/2014/main" id="{491B5450-36CB-1A1D-834C-E0C73698313D}"/>
              </a:ext>
            </a:extLst>
          </p:cNvPr>
          <p:cNvSpPr txBox="1"/>
          <p:nvPr/>
        </p:nvSpPr>
        <p:spPr>
          <a:xfrm>
            <a:off x="198739" y="2626961"/>
            <a:ext cx="644541" cy="369332"/>
          </a:xfrm>
          <a:prstGeom prst="rect">
            <a:avLst/>
          </a:prstGeom>
          <a:noFill/>
        </p:spPr>
        <p:txBody>
          <a:bodyPr wrap="square">
            <a:spAutoFit/>
          </a:bodyPr>
          <a:lstStyle/>
          <a:p>
            <a:pPr marL="0" marR="0" lvl="0" indent="0" rtl="0">
              <a:spcBef>
                <a:spcPts val="0"/>
              </a:spcBef>
              <a:spcAft>
                <a:spcPts val="0"/>
              </a:spcAft>
              <a:buClr>
                <a:srgbClr val="000000"/>
              </a:buClr>
              <a:buSzPts val="900"/>
              <a:buFont typeface="Arial"/>
              <a:buNone/>
            </a:pPr>
            <a:r>
              <a:rPr lang="en-GB" sz="900" b="1" i="0" u="none" strike="noStrike" cap="none">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Paul </a:t>
            </a:r>
          </a:p>
          <a:p>
            <a:pPr marL="0" marR="0" lvl="0" indent="0" rtl="0">
              <a:spcBef>
                <a:spcPts val="0"/>
              </a:spcBef>
              <a:spcAft>
                <a:spcPts val="0"/>
              </a:spcAft>
              <a:buClr>
                <a:srgbClr val="000000"/>
              </a:buClr>
              <a:buSzPts val="900"/>
              <a:buFont typeface="Arial"/>
              <a:buNone/>
            </a:pPr>
            <a:r>
              <a:rPr lang="en-GB" sz="900" b="1">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Black</a:t>
            </a:r>
            <a:endParaRPr lang="en-GB" sz="900" b="1" i="0" u="none" strike="noStrike" cap="none">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endParaRPr>
          </a:p>
        </p:txBody>
      </p:sp>
      <p:sp>
        <p:nvSpPr>
          <p:cNvPr id="42" name="TextBox 41">
            <a:extLst>
              <a:ext uri="{FF2B5EF4-FFF2-40B4-BE49-F238E27FC236}">
                <a16:creationId xmlns:a16="http://schemas.microsoft.com/office/drawing/2014/main" id="{63138EBF-AA55-2ED6-AA6C-D67F499FAA72}"/>
              </a:ext>
            </a:extLst>
          </p:cNvPr>
          <p:cNvSpPr txBox="1"/>
          <p:nvPr/>
        </p:nvSpPr>
        <p:spPr>
          <a:xfrm>
            <a:off x="3507740" y="1589278"/>
            <a:ext cx="1352617" cy="247504"/>
          </a:xfrm>
          <a:prstGeom prst="rect">
            <a:avLst/>
          </a:prstGeom>
          <a:noFill/>
        </p:spPr>
        <p:txBody>
          <a:bodyPr wrap="square">
            <a:spAutoFit/>
          </a:bodyPr>
          <a:lstStyle/>
          <a:p>
            <a:pPr>
              <a:lnSpc>
                <a:spcPct val="107000"/>
              </a:lnSpc>
              <a:spcAft>
                <a:spcPts val="800"/>
              </a:spcAft>
            </a:pPr>
            <a:r>
              <a:rPr lang="en-GB" sz="1000" kern="0">
                <a:solidFill>
                  <a:schemeClr val="bg1"/>
                </a:solidFill>
                <a:latin typeface="Montserrat"/>
                <a:cs typeface="Arial"/>
                <a:sym typeface="Arial"/>
              </a:rPr>
              <a:t>ESG Summary</a:t>
            </a:r>
          </a:p>
        </p:txBody>
      </p:sp>
      <p:sp>
        <p:nvSpPr>
          <p:cNvPr id="21" name="Google Shape;1441;p25">
            <a:extLst>
              <a:ext uri="{FF2B5EF4-FFF2-40B4-BE49-F238E27FC236}">
                <a16:creationId xmlns:a16="http://schemas.microsoft.com/office/drawing/2014/main" id="{5B793984-2112-928F-09E5-A45DF4BDF518}"/>
              </a:ext>
            </a:extLst>
          </p:cNvPr>
          <p:cNvSpPr/>
          <p:nvPr/>
        </p:nvSpPr>
        <p:spPr>
          <a:xfrm>
            <a:off x="3740868" y="4087722"/>
            <a:ext cx="2820270" cy="239232"/>
          </a:xfrm>
          <a:prstGeom prst="rect">
            <a:avLst/>
          </a:prstGeom>
          <a:solidFill>
            <a:srgbClr val="2C495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1447;p25">
            <a:extLst>
              <a:ext uri="{FF2B5EF4-FFF2-40B4-BE49-F238E27FC236}">
                <a16:creationId xmlns:a16="http://schemas.microsoft.com/office/drawing/2014/main" id="{CE5A7F4D-E234-0467-2C52-0F31FF2F1399}"/>
              </a:ext>
            </a:extLst>
          </p:cNvPr>
          <p:cNvSpPr/>
          <p:nvPr/>
        </p:nvSpPr>
        <p:spPr>
          <a:xfrm>
            <a:off x="3740867" y="4395432"/>
            <a:ext cx="2820271" cy="234549"/>
          </a:xfrm>
          <a:prstGeom prst="rect">
            <a:avLst/>
          </a:prstGeom>
          <a:solidFill>
            <a:srgbClr val="2067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1453;p25">
            <a:extLst>
              <a:ext uri="{FF2B5EF4-FFF2-40B4-BE49-F238E27FC236}">
                <a16:creationId xmlns:a16="http://schemas.microsoft.com/office/drawing/2014/main" id="{A5CD814D-E469-DA7E-5A81-9FEA6EEFF45B}"/>
              </a:ext>
            </a:extLst>
          </p:cNvPr>
          <p:cNvSpPr/>
          <p:nvPr/>
        </p:nvSpPr>
        <p:spPr>
          <a:xfrm>
            <a:off x="3699481" y="4713075"/>
            <a:ext cx="2861657" cy="235883"/>
          </a:xfrm>
          <a:prstGeom prst="rect">
            <a:avLst/>
          </a:prstGeom>
          <a:solidFill>
            <a:srgbClr val="98C0E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1444;p25">
            <a:extLst>
              <a:ext uri="{FF2B5EF4-FFF2-40B4-BE49-F238E27FC236}">
                <a16:creationId xmlns:a16="http://schemas.microsoft.com/office/drawing/2014/main" id="{C7A4CF70-F740-2447-316D-7C1E8FE04E55}"/>
              </a:ext>
            </a:extLst>
          </p:cNvPr>
          <p:cNvSpPr txBox="1"/>
          <p:nvPr/>
        </p:nvSpPr>
        <p:spPr>
          <a:xfrm>
            <a:off x="3891257" y="4104040"/>
            <a:ext cx="2174178" cy="190240"/>
          </a:xfrm>
          <a:prstGeom prst="rect">
            <a:avLst/>
          </a:prstGeom>
          <a:noFill/>
          <a:ln>
            <a:noFill/>
          </a:ln>
        </p:spPr>
        <p:txBody>
          <a:bodyPr spcFirstLastPara="1" wrap="square" lIns="91425" tIns="18000" rIns="91425" bIns="18000" anchor="t" anchorCtr="0">
            <a:spAutoFit/>
          </a:bodyPr>
          <a:lstStyle/>
          <a:p>
            <a:pPr lvl="0">
              <a:buSzPts val="1100"/>
            </a:pPr>
            <a:r>
              <a:rPr lang="en-GB" sz="1000" b="1">
                <a:solidFill>
                  <a:srgbClr val="FFFFFF"/>
                </a:solidFill>
                <a:latin typeface="Montserrat" pitchFamily="2" charset="0"/>
                <a:ea typeface="Montserrat ExtraBold"/>
                <a:cs typeface="Montserrat ExtraBold"/>
                <a:sym typeface="Montserrat ExtraBold"/>
              </a:rPr>
              <a:t>Exclusion Screening</a:t>
            </a:r>
          </a:p>
        </p:txBody>
      </p:sp>
      <p:sp>
        <p:nvSpPr>
          <p:cNvPr id="26" name="Google Shape;1450;p25">
            <a:extLst>
              <a:ext uri="{FF2B5EF4-FFF2-40B4-BE49-F238E27FC236}">
                <a16:creationId xmlns:a16="http://schemas.microsoft.com/office/drawing/2014/main" id="{EB8D1B0F-D121-85DD-626C-DC787C25F7C5}"/>
              </a:ext>
            </a:extLst>
          </p:cNvPr>
          <p:cNvSpPr txBox="1"/>
          <p:nvPr/>
        </p:nvSpPr>
        <p:spPr>
          <a:xfrm>
            <a:off x="3897313" y="4418361"/>
            <a:ext cx="2324568" cy="189731"/>
          </a:xfrm>
          <a:prstGeom prst="rect">
            <a:avLst/>
          </a:prstGeom>
          <a:noFill/>
          <a:ln>
            <a:noFill/>
          </a:ln>
        </p:spPr>
        <p:txBody>
          <a:bodyPr spcFirstLastPara="1" wrap="square" lIns="91425" tIns="18000" rIns="91425" bIns="18000" anchor="t" anchorCtr="0">
            <a:spAutoFit/>
          </a:bodyPr>
          <a:lstStyle/>
          <a:p>
            <a:pPr lvl="0">
              <a:buSzPts val="1100"/>
            </a:pPr>
            <a:r>
              <a:rPr lang="en-GB" sz="1000" b="1">
                <a:solidFill>
                  <a:srgbClr val="FFFFFF"/>
                </a:solidFill>
                <a:latin typeface="Montserrat" pitchFamily="2" charset="0"/>
                <a:ea typeface="Montserrat ExtraBold"/>
                <a:cs typeface="Montserrat ExtraBold"/>
                <a:sym typeface="Montserrat ExtraBold"/>
              </a:rPr>
              <a:t>ESG Integration	</a:t>
            </a:r>
          </a:p>
        </p:txBody>
      </p:sp>
      <p:sp>
        <p:nvSpPr>
          <p:cNvPr id="27" name="Google Shape;1456;p25">
            <a:extLst>
              <a:ext uri="{FF2B5EF4-FFF2-40B4-BE49-F238E27FC236}">
                <a16:creationId xmlns:a16="http://schemas.microsoft.com/office/drawing/2014/main" id="{09DF0AC2-3199-30F7-E7F0-B59FCD3D0952}"/>
              </a:ext>
            </a:extLst>
          </p:cNvPr>
          <p:cNvSpPr txBox="1"/>
          <p:nvPr/>
        </p:nvSpPr>
        <p:spPr>
          <a:xfrm>
            <a:off x="3897313" y="4722127"/>
            <a:ext cx="2234035" cy="190240"/>
          </a:xfrm>
          <a:prstGeom prst="rect">
            <a:avLst/>
          </a:prstGeom>
          <a:noFill/>
          <a:ln>
            <a:noFill/>
          </a:ln>
        </p:spPr>
        <p:txBody>
          <a:bodyPr spcFirstLastPara="1" wrap="square" lIns="91425" tIns="18000" rIns="91425" bIns="18000" anchor="t" anchorCtr="0">
            <a:spAutoFit/>
          </a:bodyPr>
          <a:lstStyle/>
          <a:p>
            <a:pPr lvl="0">
              <a:buSzPts val="1100"/>
            </a:pPr>
            <a:r>
              <a:rPr lang="en-GB" sz="1000" b="1">
                <a:solidFill>
                  <a:srgbClr val="FFFFFF"/>
                </a:solidFill>
                <a:latin typeface="Montserrat" pitchFamily="2" charset="0"/>
                <a:ea typeface="Montserrat ExtraBold"/>
                <a:cs typeface="Montserrat ExtraBold"/>
                <a:sym typeface="Montserrat ExtraBold"/>
              </a:rPr>
              <a:t>Company  Engagement</a:t>
            </a:r>
          </a:p>
        </p:txBody>
      </p:sp>
      <p:sp>
        <p:nvSpPr>
          <p:cNvPr id="43" name="Google Shape;1443;p25">
            <a:extLst>
              <a:ext uri="{FF2B5EF4-FFF2-40B4-BE49-F238E27FC236}">
                <a16:creationId xmlns:a16="http://schemas.microsoft.com/office/drawing/2014/main" id="{A08D86F7-07EC-5C44-D957-617B5A6BB391}"/>
              </a:ext>
            </a:extLst>
          </p:cNvPr>
          <p:cNvSpPr/>
          <p:nvPr/>
        </p:nvSpPr>
        <p:spPr>
          <a:xfrm rot="5400000">
            <a:off x="3486002" y="4055824"/>
            <a:ext cx="303361" cy="303361"/>
          </a:xfrm>
          <a:prstGeom prst="ellipse">
            <a:avLst/>
          </a:prstGeom>
          <a:solidFill>
            <a:srgbClr val="2C4959"/>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1449;p25">
            <a:extLst>
              <a:ext uri="{FF2B5EF4-FFF2-40B4-BE49-F238E27FC236}">
                <a16:creationId xmlns:a16="http://schemas.microsoft.com/office/drawing/2014/main" id="{543418B6-F673-848D-884E-C1AAD5E2C4CC}"/>
              </a:ext>
            </a:extLst>
          </p:cNvPr>
          <p:cNvSpPr/>
          <p:nvPr/>
        </p:nvSpPr>
        <p:spPr>
          <a:xfrm rot="5400000">
            <a:off x="3479004" y="4372376"/>
            <a:ext cx="303361" cy="303361"/>
          </a:xfrm>
          <a:prstGeom prst="ellipse">
            <a:avLst/>
          </a:prstGeom>
          <a:solidFill>
            <a:srgbClr val="206779"/>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1455;p25">
            <a:extLst>
              <a:ext uri="{FF2B5EF4-FFF2-40B4-BE49-F238E27FC236}">
                <a16:creationId xmlns:a16="http://schemas.microsoft.com/office/drawing/2014/main" id="{D5AD476A-9D8B-3F81-7E39-2A63EA372B91}"/>
              </a:ext>
            </a:extLst>
          </p:cNvPr>
          <p:cNvSpPr/>
          <p:nvPr/>
        </p:nvSpPr>
        <p:spPr>
          <a:xfrm rot="5400000">
            <a:off x="3480686" y="4683293"/>
            <a:ext cx="303361" cy="303361"/>
          </a:xfrm>
          <a:prstGeom prst="ellipse">
            <a:avLst/>
          </a:prstGeom>
          <a:solidFill>
            <a:srgbClr val="95BEE1"/>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 name="Graphic 48" descr="Power Plant outline">
            <a:extLst>
              <a:ext uri="{FF2B5EF4-FFF2-40B4-BE49-F238E27FC236}">
                <a16:creationId xmlns:a16="http://schemas.microsoft.com/office/drawing/2014/main" id="{9BC11E94-C64A-BC52-4885-0C880BB3C3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31451" y="4089018"/>
            <a:ext cx="202109" cy="202109"/>
          </a:xfrm>
          <a:prstGeom prst="rect">
            <a:avLst/>
          </a:prstGeom>
        </p:spPr>
      </p:pic>
      <p:pic>
        <p:nvPicPr>
          <p:cNvPr id="50" name="Graphic 49" descr="Circles with arrows outline">
            <a:extLst>
              <a:ext uri="{FF2B5EF4-FFF2-40B4-BE49-F238E27FC236}">
                <a16:creationId xmlns:a16="http://schemas.microsoft.com/office/drawing/2014/main" id="{A8043339-5860-2C3D-B4E9-3DD0E15514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72008" y="4369160"/>
            <a:ext cx="317355" cy="317355"/>
          </a:xfrm>
          <a:prstGeom prst="rect">
            <a:avLst/>
          </a:prstGeom>
        </p:spPr>
      </p:pic>
      <p:pic>
        <p:nvPicPr>
          <p:cNvPr id="51" name="Graphic 50" descr="Users outline">
            <a:extLst>
              <a:ext uri="{FF2B5EF4-FFF2-40B4-BE49-F238E27FC236}">
                <a16:creationId xmlns:a16="http://schemas.microsoft.com/office/drawing/2014/main" id="{864C092A-3C5D-D2D5-AFDC-618E50E10BD6}"/>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508738" y="4705070"/>
            <a:ext cx="255562" cy="255562"/>
          </a:xfrm>
          <a:prstGeom prst="rect">
            <a:avLst/>
          </a:prstGeom>
        </p:spPr>
      </p:pic>
      <p:pic>
        <p:nvPicPr>
          <p:cNvPr id="2" name="Picture 1">
            <a:extLst>
              <a:ext uri="{FF2B5EF4-FFF2-40B4-BE49-F238E27FC236}">
                <a16:creationId xmlns:a16="http://schemas.microsoft.com/office/drawing/2014/main" id="{896A92F4-3785-654D-F55C-34C47CFD4847}"/>
              </a:ext>
            </a:extLst>
          </p:cNvPr>
          <p:cNvPicPr>
            <a:picLocks noChangeAspect="1"/>
          </p:cNvPicPr>
          <p:nvPr/>
        </p:nvPicPr>
        <p:blipFill>
          <a:blip r:embed="rId10"/>
          <a:stretch>
            <a:fillRect/>
          </a:stretch>
        </p:blipFill>
        <p:spPr>
          <a:xfrm>
            <a:off x="296863" y="1943677"/>
            <a:ext cx="551361" cy="702541"/>
          </a:xfrm>
          <a:prstGeom prst="rect">
            <a:avLst/>
          </a:prstGeom>
        </p:spPr>
      </p:pic>
      <p:pic>
        <p:nvPicPr>
          <p:cNvPr id="8" name="Picture 7">
            <a:extLst>
              <a:ext uri="{FF2B5EF4-FFF2-40B4-BE49-F238E27FC236}">
                <a16:creationId xmlns:a16="http://schemas.microsoft.com/office/drawing/2014/main" id="{BF133E3A-52ED-23A2-3079-5918F1C05D10}"/>
              </a:ext>
            </a:extLst>
          </p:cNvPr>
          <p:cNvPicPr>
            <a:picLocks noChangeAspect="1"/>
          </p:cNvPicPr>
          <p:nvPr/>
        </p:nvPicPr>
        <p:blipFill>
          <a:blip r:embed="rId11"/>
          <a:stretch>
            <a:fillRect/>
          </a:stretch>
        </p:blipFill>
        <p:spPr>
          <a:xfrm>
            <a:off x="1133317" y="1948111"/>
            <a:ext cx="555819" cy="708221"/>
          </a:xfrm>
          <a:prstGeom prst="rect">
            <a:avLst/>
          </a:prstGeom>
        </p:spPr>
      </p:pic>
      <p:pic>
        <p:nvPicPr>
          <p:cNvPr id="9" name="Picture 8">
            <a:extLst>
              <a:ext uri="{FF2B5EF4-FFF2-40B4-BE49-F238E27FC236}">
                <a16:creationId xmlns:a16="http://schemas.microsoft.com/office/drawing/2014/main" id="{A7274677-EE8E-0FA1-2E04-F1D117B23588}"/>
              </a:ext>
            </a:extLst>
          </p:cNvPr>
          <p:cNvPicPr>
            <a:picLocks noChangeAspect="1"/>
          </p:cNvPicPr>
          <p:nvPr/>
        </p:nvPicPr>
        <p:blipFill>
          <a:blip r:embed="rId12"/>
          <a:stretch>
            <a:fillRect/>
          </a:stretch>
        </p:blipFill>
        <p:spPr>
          <a:xfrm>
            <a:off x="1981647" y="1947671"/>
            <a:ext cx="555512" cy="707829"/>
          </a:xfrm>
          <a:prstGeom prst="rect">
            <a:avLst/>
          </a:prstGeom>
        </p:spPr>
      </p:pic>
      <p:sp>
        <p:nvSpPr>
          <p:cNvPr id="14" name="TextBox 13">
            <a:extLst>
              <a:ext uri="{FF2B5EF4-FFF2-40B4-BE49-F238E27FC236}">
                <a16:creationId xmlns:a16="http://schemas.microsoft.com/office/drawing/2014/main" id="{309B4A01-88BC-C6D3-8827-FB58EAE383D8}"/>
              </a:ext>
            </a:extLst>
          </p:cNvPr>
          <p:cNvSpPr txBox="1"/>
          <p:nvPr/>
        </p:nvSpPr>
        <p:spPr>
          <a:xfrm>
            <a:off x="1031618" y="2622049"/>
            <a:ext cx="644541" cy="369332"/>
          </a:xfrm>
          <a:prstGeom prst="rect">
            <a:avLst/>
          </a:prstGeom>
          <a:noFill/>
        </p:spPr>
        <p:txBody>
          <a:bodyPr wrap="square">
            <a:spAutoFit/>
          </a:bodyPr>
          <a:lstStyle/>
          <a:p>
            <a:pPr marL="0" marR="0" lvl="0" indent="0" rtl="0">
              <a:spcBef>
                <a:spcPts val="0"/>
              </a:spcBef>
              <a:spcAft>
                <a:spcPts val="0"/>
              </a:spcAft>
              <a:buClr>
                <a:srgbClr val="000000"/>
              </a:buClr>
              <a:buSzPts val="900"/>
              <a:buFont typeface="Arial"/>
              <a:buNone/>
            </a:pPr>
            <a:r>
              <a:rPr lang="en-GB" sz="900" b="1" i="0" u="none" strike="noStrike" cap="none"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Mike </a:t>
            </a:r>
            <a:r>
              <a:rPr lang="en-GB" sz="900" b="1" i="0" u="none" strike="noStrike" cap="none" dirty="0" err="1">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Trigg</a:t>
            </a:r>
            <a:endParaRPr lang="en-GB" sz="900" b="1" i="0" u="none" strike="noStrike" cap="none"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endParaRPr>
          </a:p>
        </p:txBody>
      </p:sp>
      <p:sp>
        <p:nvSpPr>
          <p:cNvPr id="17" name="TextBox 16">
            <a:extLst>
              <a:ext uri="{FF2B5EF4-FFF2-40B4-BE49-F238E27FC236}">
                <a16:creationId xmlns:a16="http://schemas.microsoft.com/office/drawing/2014/main" id="{C7DD9B58-B1E4-E724-BCAA-10706CCBC2EE}"/>
              </a:ext>
            </a:extLst>
          </p:cNvPr>
          <p:cNvSpPr txBox="1"/>
          <p:nvPr/>
        </p:nvSpPr>
        <p:spPr>
          <a:xfrm>
            <a:off x="1889639" y="2622049"/>
            <a:ext cx="644541" cy="369332"/>
          </a:xfrm>
          <a:prstGeom prst="rect">
            <a:avLst/>
          </a:prstGeom>
          <a:noFill/>
        </p:spPr>
        <p:txBody>
          <a:bodyPr wrap="square">
            <a:spAutoFit/>
          </a:bodyPr>
          <a:lstStyle/>
          <a:p>
            <a:pPr marL="0" marR="0" lvl="0" indent="0" rtl="0">
              <a:spcBef>
                <a:spcPts val="0"/>
              </a:spcBef>
              <a:spcAft>
                <a:spcPts val="0"/>
              </a:spcAft>
              <a:buClr>
                <a:srgbClr val="000000"/>
              </a:buClr>
              <a:buSzPts val="900"/>
              <a:buFont typeface="Arial"/>
              <a:buNone/>
            </a:pPr>
            <a:r>
              <a:rPr lang="en-GB" sz="900" b="1" i="0" u="none" strike="noStrike" cap="none"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Sanjay</a:t>
            </a:r>
          </a:p>
          <a:p>
            <a:pPr marL="0" marR="0" lvl="0" indent="0" rtl="0">
              <a:spcBef>
                <a:spcPts val="0"/>
              </a:spcBef>
              <a:spcAft>
                <a:spcPts val="0"/>
              </a:spcAft>
              <a:buClr>
                <a:srgbClr val="000000"/>
              </a:buClr>
              <a:buSzPts val="900"/>
              <a:buFont typeface="Arial"/>
              <a:buNone/>
            </a:pPr>
            <a:r>
              <a:rPr lang="en-GB" sz="900" b="1"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Ayer</a:t>
            </a:r>
            <a:endParaRPr lang="en-GB" sz="900" b="1" i="0" u="none" strike="noStrike" cap="none"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endParaRPr>
          </a:p>
        </p:txBody>
      </p:sp>
      <p:sp>
        <p:nvSpPr>
          <p:cNvPr id="19" name="TextBox 18">
            <a:extLst>
              <a:ext uri="{FF2B5EF4-FFF2-40B4-BE49-F238E27FC236}">
                <a16:creationId xmlns:a16="http://schemas.microsoft.com/office/drawing/2014/main" id="{838FBFEF-DE2D-FB73-E659-12EB2CEBB533}"/>
              </a:ext>
            </a:extLst>
          </p:cNvPr>
          <p:cNvSpPr txBox="1"/>
          <p:nvPr/>
        </p:nvSpPr>
        <p:spPr>
          <a:xfrm>
            <a:off x="2753139" y="2622049"/>
            <a:ext cx="807101" cy="369332"/>
          </a:xfrm>
          <a:prstGeom prst="rect">
            <a:avLst/>
          </a:prstGeom>
          <a:noFill/>
        </p:spPr>
        <p:txBody>
          <a:bodyPr wrap="square">
            <a:spAutoFit/>
          </a:bodyPr>
          <a:lstStyle/>
          <a:p>
            <a:pPr marL="0" marR="0" lvl="0" indent="0" rtl="0">
              <a:spcBef>
                <a:spcPts val="0"/>
              </a:spcBef>
              <a:spcAft>
                <a:spcPts val="0"/>
              </a:spcAft>
              <a:buClr>
                <a:srgbClr val="000000"/>
              </a:buClr>
              <a:buSzPts val="900"/>
              <a:buFont typeface="Arial"/>
              <a:buNone/>
            </a:pPr>
            <a:r>
              <a:rPr lang="en-GB" sz="900" b="1" i="0" u="none" strike="noStrike" cap="none" dirty="0">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Jon Tringale</a:t>
            </a:r>
          </a:p>
        </p:txBody>
      </p:sp>
      <p:graphicFrame>
        <p:nvGraphicFramePr>
          <p:cNvPr id="3" name="Chart 2">
            <a:extLst>
              <a:ext uri="{FF2B5EF4-FFF2-40B4-BE49-F238E27FC236}">
                <a16:creationId xmlns:a16="http://schemas.microsoft.com/office/drawing/2014/main" id="{7FBE67FD-C68C-48BE-8ACF-F80A2142C4E1}"/>
              </a:ext>
            </a:extLst>
          </p:cNvPr>
          <p:cNvGraphicFramePr>
            <a:graphicFrameLocks/>
          </p:cNvGraphicFramePr>
          <p:nvPr>
            <p:extLst>
              <p:ext uri="{D42A27DB-BD31-4B8C-83A1-F6EECF244321}">
                <p14:modId xmlns:p14="http://schemas.microsoft.com/office/powerpoint/2010/main" val="1750578891"/>
              </p:ext>
            </p:extLst>
          </p:nvPr>
        </p:nvGraphicFramePr>
        <p:xfrm>
          <a:off x="305457" y="6548088"/>
          <a:ext cx="6264273" cy="2122145"/>
        </p:xfrm>
        <a:graphic>
          <a:graphicData uri="http://schemas.openxmlformats.org/drawingml/2006/chart">
            <c:chart xmlns:c="http://schemas.openxmlformats.org/drawingml/2006/chart" xmlns:r="http://schemas.openxmlformats.org/officeDocument/2006/relationships" r:id="rId13"/>
          </a:graphicData>
        </a:graphic>
      </p:graphicFrame>
      <p:sp>
        <p:nvSpPr>
          <p:cNvPr id="4" name="Google Shape;566;ge2815a4a77_0_0">
            <a:extLst>
              <a:ext uri="{FF2B5EF4-FFF2-40B4-BE49-F238E27FC236}">
                <a16:creationId xmlns:a16="http://schemas.microsoft.com/office/drawing/2014/main" id="{E2F32358-429A-6A27-BC79-8B5234E9FAF4}"/>
              </a:ext>
            </a:extLst>
          </p:cNvPr>
          <p:cNvSpPr txBox="1"/>
          <p:nvPr/>
        </p:nvSpPr>
        <p:spPr>
          <a:xfrm>
            <a:off x="3517395" y="3509412"/>
            <a:ext cx="3111590" cy="560905"/>
          </a:xfrm>
          <a:prstGeom prst="rect">
            <a:avLst/>
          </a:prstGeom>
          <a:noFill/>
          <a:ln>
            <a:noFill/>
          </a:ln>
        </p:spPr>
        <p:txBody>
          <a:bodyPr spcFirstLastPara="1" wrap="square" lIns="0" tIns="72000" rIns="91425" bIns="72000" anchor="ctr" anchorCtr="0">
            <a:spAutoFit/>
          </a:bodyPr>
          <a:lstStyle/>
          <a:p>
            <a:pPr marL="0" marR="0" lvl="0" indent="0" algn="just" rtl="0">
              <a:lnSpc>
                <a:spcPct val="100000"/>
              </a:lnSpc>
              <a:spcBef>
                <a:spcPts val="0"/>
              </a:spcBef>
              <a:spcAft>
                <a:spcPts val="0"/>
              </a:spcAft>
              <a:buClr>
                <a:srgbClr val="003E51"/>
              </a:buClr>
              <a:buSzPts val="900"/>
              <a:buFont typeface="Arial Narrow"/>
              <a:buNone/>
            </a:pPr>
            <a:r>
              <a:rPr lang="en-GB" sz="900" b="1" i="0" u="none" strike="noStrike" cap="none">
                <a:solidFill>
                  <a:srgbClr val="EA7F1E"/>
                </a:solidFill>
                <a:latin typeface="Open Sans" panose="020B0606030504020204" pitchFamily="34" charset="0"/>
                <a:ea typeface="Open Sans" panose="020B0606030504020204" pitchFamily="34" charset="0"/>
                <a:cs typeface="Open Sans" panose="020B0606030504020204" pitchFamily="34" charset="0"/>
                <a:sym typeface="Montserrat"/>
              </a:rPr>
              <a:t>I</a:t>
            </a:r>
            <a:r>
              <a:rPr lang="en-GB" sz="900" b="1" i="0" u="none" strike="noStrike" cap="none">
                <a:solidFill>
                  <a:srgbClr val="2C4959"/>
                </a:solidFill>
                <a:latin typeface="Open Sans" panose="020B0606030504020204" pitchFamily="34" charset="0"/>
                <a:ea typeface="Open Sans" panose="020B0606030504020204" pitchFamily="34" charset="0"/>
                <a:cs typeface="Open Sans" panose="020B0606030504020204" pitchFamily="34" charset="0"/>
                <a:sym typeface="Montserrat"/>
              </a:rPr>
              <a:t> </a:t>
            </a:r>
            <a:r>
              <a:rPr lang="en-US" sz="900" b="1">
                <a:solidFill>
                  <a:srgbClr val="2C4959"/>
                </a:solidFill>
                <a:latin typeface="Montserrat" panose="00000500000000000000" pitchFamily="2" charset="0"/>
                <a:ea typeface="Open Sans" panose="020B0606030504020204" pitchFamily="34" charset="0"/>
                <a:cs typeface="Open Sans" panose="020B0606030504020204" pitchFamily="34" charset="0"/>
                <a:sym typeface="Montserrat"/>
              </a:rPr>
              <a:t>The Fund </a:t>
            </a:r>
            <a:r>
              <a:rPr lang="en-US" sz="900" b="1" i="0" u="none" strike="noStrike" cap="none">
                <a:solidFill>
                  <a:srgbClr val="2C4959"/>
                </a:solidFill>
                <a:latin typeface="Montserrat" panose="00000500000000000000" pitchFamily="2" charset="0"/>
                <a:ea typeface="Open Sans" panose="020B0606030504020204" pitchFamily="34" charset="0"/>
                <a:cs typeface="Open Sans" panose="020B0606030504020204" pitchFamily="34" charset="0"/>
                <a:sym typeface="Montserrat"/>
              </a:rPr>
              <a:t>integrates ESG strategies from across Heptagon’s sustainable investing framework as an intrinsic part of the investment process.</a:t>
            </a:r>
            <a:endParaRPr sz="900" b="1" i="0" u="none" strike="noStrike" cap="none">
              <a:solidFill>
                <a:srgbClr val="2C4959"/>
              </a:solidFill>
              <a:latin typeface="Montserrat" panose="00000500000000000000" pitchFamily="2" charset="0"/>
              <a:ea typeface="Open Sans" panose="020B0606030504020204" pitchFamily="34" charset="0"/>
              <a:cs typeface="Open Sans" panose="020B0606030504020204" pitchFamily="34" charset="0"/>
              <a:sym typeface="Montserrat"/>
            </a:endParaRPr>
          </a:p>
        </p:txBody>
      </p:sp>
      <p:pic>
        <p:nvPicPr>
          <p:cNvPr id="53" name="Picture 52" descr="A person smiling for the camera&#10;&#10;Description automatically generated with medium confidence">
            <a:extLst>
              <a:ext uri="{FF2B5EF4-FFF2-40B4-BE49-F238E27FC236}">
                <a16:creationId xmlns:a16="http://schemas.microsoft.com/office/drawing/2014/main" id="{959111C3-17DC-8283-E923-AA2DFD08B08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0325" y="1991927"/>
            <a:ext cx="567038" cy="661847"/>
          </a:xfrm>
          <a:prstGeom prst="rect">
            <a:avLst/>
          </a:prstGeom>
        </p:spPr>
      </p:pic>
    </p:spTree>
    <p:extLst>
      <p:ext uri="{BB962C8B-B14F-4D97-AF65-F5344CB8AC3E}">
        <p14:creationId xmlns:p14="http://schemas.microsoft.com/office/powerpoint/2010/main" val="566811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Table 25">
            <a:extLst>
              <a:ext uri="{FF2B5EF4-FFF2-40B4-BE49-F238E27FC236}">
                <a16:creationId xmlns:a16="http://schemas.microsoft.com/office/drawing/2014/main" id="{E83B982D-60A5-47D0-53B1-B44B56356DBE}"/>
              </a:ext>
            </a:extLst>
          </p:cNvPr>
          <p:cNvGraphicFramePr>
            <a:graphicFrameLocks noGrp="1"/>
          </p:cNvGraphicFramePr>
          <p:nvPr>
            <p:custDataLst>
              <p:tags r:id="rId1"/>
            </p:custDataLst>
            <p:extLst>
              <p:ext uri="{D42A27DB-BD31-4B8C-83A1-F6EECF244321}">
                <p14:modId xmlns:p14="http://schemas.microsoft.com/office/powerpoint/2010/main" val="112586013"/>
              </p:ext>
            </p:extLst>
          </p:nvPr>
        </p:nvGraphicFramePr>
        <p:xfrm>
          <a:off x="274003" y="8034506"/>
          <a:ext cx="6300784" cy="708645"/>
        </p:xfrm>
        <a:graphic>
          <a:graphicData uri="http://schemas.openxmlformats.org/drawingml/2006/table">
            <a:tbl>
              <a:tblPr firstRow="1" bandRow="1"/>
              <a:tblGrid>
                <a:gridCol w="772256">
                  <a:extLst>
                    <a:ext uri="{9D8B030D-6E8A-4147-A177-3AD203B41FA5}">
                      <a16:colId xmlns:a16="http://schemas.microsoft.com/office/drawing/2014/main" val="286802695"/>
                    </a:ext>
                  </a:extLst>
                </a:gridCol>
                <a:gridCol w="1382132">
                  <a:extLst>
                    <a:ext uri="{9D8B030D-6E8A-4147-A177-3AD203B41FA5}">
                      <a16:colId xmlns:a16="http://schemas.microsoft.com/office/drawing/2014/main" val="210302923"/>
                    </a:ext>
                  </a:extLst>
                </a:gridCol>
                <a:gridCol w="1382132">
                  <a:extLst>
                    <a:ext uri="{9D8B030D-6E8A-4147-A177-3AD203B41FA5}">
                      <a16:colId xmlns:a16="http://schemas.microsoft.com/office/drawing/2014/main" val="3006000262"/>
                    </a:ext>
                  </a:extLst>
                </a:gridCol>
                <a:gridCol w="1382132">
                  <a:extLst>
                    <a:ext uri="{9D8B030D-6E8A-4147-A177-3AD203B41FA5}">
                      <a16:colId xmlns:a16="http://schemas.microsoft.com/office/drawing/2014/main" val="4089668934"/>
                    </a:ext>
                  </a:extLst>
                </a:gridCol>
                <a:gridCol w="1382132">
                  <a:extLst>
                    <a:ext uri="{9D8B030D-6E8A-4147-A177-3AD203B41FA5}">
                      <a16:colId xmlns:a16="http://schemas.microsoft.com/office/drawing/2014/main" val="176561184"/>
                    </a:ext>
                  </a:extLst>
                </a:gridCol>
              </a:tblGrid>
              <a:tr h="246872">
                <a:tc>
                  <a:txBody>
                    <a:bodyPr/>
                    <a:lstStyle/>
                    <a:p>
                      <a:pPr algn="ctr" fontAlgn="ctr"/>
                      <a:endParaRPr lang="en-GB"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ctr" rtl="0" fontAlgn="ctr"/>
                      <a:r>
                        <a:rPr lang="en-GB" sz="800" b="1" i="0" u="none" strike="noStrike">
                          <a:solidFill>
                            <a:srgbClr val="2C4959"/>
                          </a:solidFill>
                          <a:effectLst/>
                          <a:latin typeface="Montserrat" pitchFamily="2" charset="0"/>
                        </a:rPr>
                        <a:t>ESG Quality</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itchFamily="2" charset="0"/>
                        </a:rPr>
                        <a:t>Carbon Risk</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itchFamily="2" charset="0"/>
                        </a:rPr>
                        <a:t>Reputational Risk</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itchFamily="2" charset="0"/>
                        </a:rPr>
                        <a:t>Governance Risk </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259004891"/>
                  </a:ext>
                </a:extLst>
              </a:tr>
              <a:tr h="212400">
                <a:tc>
                  <a:txBody>
                    <a:bodyPr/>
                    <a:lstStyle/>
                    <a:p>
                      <a:pPr algn="l" rtl="0" fontAlgn="ctr"/>
                      <a:r>
                        <a:rPr lang="en-GB" sz="800" b="1" i="0" u="none" strike="noStrike">
                          <a:solidFill>
                            <a:srgbClr val="2C4959"/>
                          </a:solidFill>
                          <a:effectLst/>
                          <a:latin typeface="Montserrat" pitchFamily="2" charset="0"/>
                        </a:rPr>
                        <a:t>Fund</a:t>
                      </a:r>
                    </a:p>
                  </a:txBody>
                  <a:tcPr marL="9525" marR="9525" marT="9525" marB="0"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itchFamily="2" charset="0"/>
                        </a:rPr>
                        <a:t>100%</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itchFamily="2" charset="0"/>
                        </a:rPr>
                        <a:t>100%</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itchFamily="2" charset="0"/>
                        </a:rPr>
                        <a:t>100%</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itchFamily="2" charset="0"/>
                        </a:rPr>
                        <a:t>100%</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extLst>
                  <a:ext uri="{0D108BD9-81ED-4DB2-BD59-A6C34878D82A}">
                    <a16:rowId xmlns:a16="http://schemas.microsoft.com/office/drawing/2014/main" val="1140266831"/>
                  </a:ext>
                </a:extLst>
              </a:tr>
              <a:tr h="212400">
                <a:tc>
                  <a:txBody>
                    <a:bodyPr/>
                    <a:lstStyle/>
                    <a:p>
                      <a:pPr algn="l" rtl="0" fontAlgn="ctr"/>
                      <a:r>
                        <a:rPr lang="en-GB" sz="800" b="1" i="0" u="none" strike="noStrike">
                          <a:solidFill>
                            <a:srgbClr val="EA7E1E"/>
                          </a:solidFill>
                          <a:effectLst/>
                          <a:latin typeface="Montserrat" pitchFamily="2" charset="0"/>
                        </a:rPr>
                        <a:t>Benchmark</a:t>
                      </a:r>
                    </a:p>
                  </a:txBody>
                  <a:tcPr marL="9525" marR="9525" marT="9525" marB="0" anchor="ctr">
                    <a:lnL>
                      <a:noFill/>
                    </a:lnL>
                    <a:lnR>
                      <a:noFill/>
                    </a:lnR>
                    <a:lnT>
                      <a:noFill/>
                    </a:lnT>
                    <a:lnB>
                      <a:noFill/>
                    </a:lnB>
                  </a:tcPr>
                </a:tc>
                <a:tc>
                  <a:txBody>
                    <a:bodyPr/>
                    <a:lstStyle/>
                    <a:p>
                      <a:pPr algn="ctr" rtl="0" fontAlgn="ctr"/>
                      <a:r>
                        <a:rPr lang="en-GB" sz="800" b="0" i="0" u="none" strike="noStrike">
                          <a:solidFill>
                            <a:srgbClr val="2C4959"/>
                          </a:solidFill>
                          <a:effectLst/>
                          <a:latin typeface="Open Sans" pitchFamily="2" charset="0"/>
                        </a:rPr>
                        <a:t>100%</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800" b="0" i="0" u="none" strike="noStrike">
                          <a:solidFill>
                            <a:srgbClr val="2C4959"/>
                          </a:solidFill>
                          <a:effectLst/>
                          <a:latin typeface="Open Sans" pitchFamily="2" charset="0"/>
                        </a:rPr>
                        <a:t>100%</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800" b="0" i="0" u="none" strike="noStrike">
                          <a:solidFill>
                            <a:srgbClr val="2C4959"/>
                          </a:solidFill>
                          <a:effectLst/>
                          <a:latin typeface="Open Sans" pitchFamily="2" charset="0"/>
                        </a:rPr>
                        <a:t>100%</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itchFamily="2" charset="0"/>
                        </a:rPr>
                        <a:t>100%</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extLst>
                  <a:ext uri="{0D108BD9-81ED-4DB2-BD59-A6C34878D82A}">
                    <a16:rowId xmlns:a16="http://schemas.microsoft.com/office/drawing/2014/main" val="1191493433"/>
                  </a:ext>
                </a:extLst>
              </a:tr>
            </a:tbl>
          </a:graphicData>
        </a:graphic>
      </p:graphicFrame>
      <p:pic>
        <p:nvPicPr>
          <p:cNvPr id="28" name="Picture 27" descr="A picture containing text&#10;&#10;Description automatically generated">
            <a:extLst>
              <a:ext uri="{FF2B5EF4-FFF2-40B4-BE49-F238E27FC236}">
                <a16:creationId xmlns:a16="http://schemas.microsoft.com/office/drawing/2014/main" id="{CC8F1B66-F295-6CB5-5E48-4F8686A29977}"/>
              </a:ext>
            </a:extLst>
          </p:cNvPr>
          <p:cNvPicPr>
            <a:picLocks noChangeAspect="1"/>
          </p:cNvPicPr>
          <p:nvPr/>
        </p:nvPicPr>
        <p:blipFill rotWithShape="1">
          <a:blip r:embed="rId5">
            <a:extLst>
              <a:ext uri="{28A0092B-C50C-407E-A947-70E740481C1C}">
                <a14:useLocalDpi xmlns:a14="http://schemas.microsoft.com/office/drawing/2010/main" val="0"/>
              </a:ext>
            </a:extLst>
          </a:blip>
          <a:srcRect l="5222" t="37620" r="4634" b="58817"/>
          <a:stretch/>
        </p:blipFill>
        <p:spPr>
          <a:xfrm>
            <a:off x="296862" y="4676305"/>
            <a:ext cx="6264275" cy="341523"/>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47D8ED68-A833-9866-4424-5FF9DA32C8DA}"/>
              </a:ext>
            </a:extLst>
          </p:cNvPr>
          <p:cNvPicPr>
            <a:picLocks noChangeAspect="1"/>
          </p:cNvPicPr>
          <p:nvPr/>
        </p:nvPicPr>
        <p:blipFill rotWithShape="1">
          <a:blip r:embed="rId5">
            <a:extLst>
              <a:ext uri="{28A0092B-C50C-407E-A947-70E740481C1C}">
                <a14:useLocalDpi xmlns:a14="http://schemas.microsoft.com/office/drawing/2010/main" val="0"/>
              </a:ext>
            </a:extLst>
          </a:blip>
          <a:srcRect l="58965" t="37735" r="4635" b="58817"/>
          <a:stretch/>
        </p:blipFill>
        <p:spPr>
          <a:xfrm>
            <a:off x="296863" y="2825716"/>
            <a:ext cx="2529556" cy="330506"/>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4FD2BB5B-216E-574A-FCE3-F80F73B0E37E}"/>
              </a:ext>
            </a:extLst>
          </p:cNvPr>
          <p:cNvPicPr>
            <a:picLocks noChangeAspect="1"/>
          </p:cNvPicPr>
          <p:nvPr/>
        </p:nvPicPr>
        <p:blipFill rotWithShape="1">
          <a:blip r:embed="rId5">
            <a:extLst>
              <a:ext uri="{28A0092B-C50C-407E-A947-70E740481C1C}">
                <a14:useLocalDpi xmlns:a14="http://schemas.microsoft.com/office/drawing/2010/main" val="0"/>
              </a:ext>
            </a:extLst>
          </a:blip>
          <a:srcRect l="42527" t="37620" r="4634" b="58817"/>
          <a:stretch/>
        </p:blipFill>
        <p:spPr>
          <a:xfrm>
            <a:off x="2889250" y="2814700"/>
            <a:ext cx="3671888" cy="341522"/>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0FB4DCFF-06A6-CC29-4557-7408343DED9A}"/>
              </a:ext>
            </a:extLst>
          </p:cNvPr>
          <p:cNvPicPr>
            <a:picLocks noChangeAspect="1"/>
          </p:cNvPicPr>
          <p:nvPr/>
        </p:nvPicPr>
        <p:blipFill rotWithShape="1">
          <a:blip r:embed="rId5">
            <a:extLst>
              <a:ext uri="{28A0092B-C50C-407E-A947-70E740481C1C}">
                <a14:useLocalDpi xmlns:a14="http://schemas.microsoft.com/office/drawing/2010/main" val="0"/>
              </a:ext>
            </a:extLst>
          </a:blip>
          <a:srcRect l="5222" t="37620" r="4634" b="58817"/>
          <a:stretch/>
        </p:blipFill>
        <p:spPr>
          <a:xfrm>
            <a:off x="296863" y="940641"/>
            <a:ext cx="6264275" cy="341523"/>
          </a:xfrm>
          <a:prstGeom prst="rect">
            <a:avLst/>
          </a:prstGeom>
        </p:spPr>
      </p:pic>
      <p:graphicFrame>
        <p:nvGraphicFramePr>
          <p:cNvPr id="7" name="Table 6">
            <a:extLst>
              <a:ext uri="{FF2B5EF4-FFF2-40B4-BE49-F238E27FC236}">
                <a16:creationId xmlns:a16="http://schemas.microsoft.com/office/drawing/2014/main" id="{AF93DD64-135D-AC9B-553D-F995E70ABA0A}"/>
              </a:ext>
            </a:extLst>
          </p:cNvPr>
          <p:cNvGraphicFramePr>
            <a:graphicFrameLocks noGrp="1"/>
          </p:cNvGraphicFramePr>
          <p:nvPr>
            <p:custDataLst>
              <p:tags r:id="rId2"/>
            </p:custDataLst>
            <p:extLst>
              <p:ext uri="{D42A27DB-BD31-4B8C-83A1-F6EECF244321}">
                <p14:modId xmlns:p14="http://schemas.microsoft.com/office/powerpoint/2010/main" val="2285576361"/>
              </p:ext>
            </p:extLst>
          </p:nvPr>
        </p:nvGraphicFramePr>
        <p:xfrm>
          <a:off x="196829" y="4994392"/>
          <a:ext cx="6374869" cy="2758443"/>
        </p:xfrm>
        <a:graphic>
          <a:graphicData uri="http://schemas.openxmlformats.org/drawingml/2006/table">
            <a:tbl>
              <a:tblPr/>
              <a:tblGrid>
                <a:gridCol w="1831339">
                  <a:extLst>
                    <a:ext uri="{9D8B030D-6E8A-4147-A177-3AD203B41FA5}">
                      <a16:colId xmlns:a16="http://schemas.microsoft.com/office/drawing/2014/main" val="687332416"/>
                    </a:ext>
                  </a:extLst>
                </a:gridCol>
                <a:gridCol w="908706">
                  <a:extLst>
                    <a:ext uri="{9D8B030D-6E8A-4147-A177-3AD203B41FA5}">
                      <a16:colId xmlns:a16="http://schemas.microsoft.com/office/drawing/2014/main" val="4046957956"/>
                    </a:ext>
                  </a:extLst>
                </a:gridCol>
                <a:gridCol w="908706">
                  <a:extLst>
                    <a:ext uri="{9D8B030D-6E8A-4147-A177-3AD203B41FA5}">
                      <a16:colId xmlns:a16="http://schemas.microsoft.com/office/drawing/2014/main" val="2077072077"/>
                    </a:ext>
                  </a:extLst>
                </a:gridCol>
                <a:gridCol w="908706">
                  <a:extLst>
                    <a:ext uri="{9D8B030D-6E8A-4147-A177-3AD203B41FA5}">
                      <a16:colId xmlns:a16="http://schemas.microsoft.com/office/drawing/2014/main" val="3035289289"/>
                    </a:ext>
                  </a:extLst>
                </a:gridCol>
                <a:gridCol w="908706">
                  <a:extLst>
                    <a:ext uri="{9D8B030D-6E8A-4147-A177-3AD203B41FA5}">
                      <a16:colId xmlns:a16="http://schemas.microsoft.com/office/drawing/2014/main" val="139450966"/>
                    </a:ext>
                  </a:extLst>
                </a:gridCol>
                <a:gridCol w="908706">
                  <a:extLst>
                    <a:ext uri="{9D8B030D-6E8A-4147-A177-3AD203B41FA5}">
                      <a16:colId xmlns:a16="http://schemas.microsoft.com/office/drawing/2014/main" val="4200027621"/>
                    </a:ext>
                  </a:extLst>
                </a:gridCol>
              </a:tblGrid>
              <a:tr h="346557">
                <a:tc>
                  <a:txBody>
                    <a:bodyPr/>
                    <a:lstStyle/>
                    <a:p>
                      <a:pPr algn="l" rtl="0" fontAlgn="ctr"/>
                      <a:r>
                        <a:rPr lang="en-GB" sz="800" b="1" i="0" u="none" strike="noStrike">
                          <a:solidFill>
                            <a:srgbClr val="2C4959"/>
                          </a:solidFill>
                          <a:effectLst/>
                          <a:latin typeface="Montserrat" panose="00000500000000000000" pitchFamily="2" charset="0"/>
                        </a:rPr>
                        <a:t>Company Name</a:t>
                      </a:r>
                    </a:p>
                  </a:txBody>
                  <a:tcPr anchor="ctr">
                    <a:lnL>
                      <a:noFill/>
                    </a:lnL>
                    <a:lnR>
                      <a:noFill/>
                    </a:lnR>
                    <a:lnT>
                      <a:noFill/>
                    </a:lnT>
                    <a:lnB>
                      <a:noFill/>
                    </a:lnB>
                  </a:tcPr>
                </a:tc>
                <a:tc>
                  <a:txBody>
                    <a:bodyPr/>
                    <a:lstStyle/>
                    <a:p>
                      <a:pPr algn="ctr" rtl="0" fontAlgn="ctr"/>
                      <a:r>
                        <a:rPr lang="en-GB" sz="800" b="1" i="0" u="none" strike="noStrike">
                          <a:solidFill>
                            <a:srgbClr val="2C4959"/>
                          </a:solidFill>
                          <a:effectLst/>
                          <a:latin typeface="Montserrat" panose="00000500000000000000" pitchFamily="2" charset="0"/>
                        </a:rPr>
                        <a:t>Portfolio Weight</a:t>
                      </a:r>
                    </a:p>
                  </a:txBody>
                  <a:tcPr marL="5931" marR="5931" marT="5931"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anose="00000500000000000000" pitchFamily="2" charset="0"/>
                        </a:rPr>
                        <a:t>Overall Rating</a:t>
                      </a:r>
                    </a:p>
                  </a:txBody>
                  <a:tcPr marL="5931" marR="5931" marT="5931"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anose="00000500000000000000" pitchFamily="2" charset="0"/>
                        </a:rPr>
                        <a:t>ESG Rating Momentum</a:t>
                      </a:r>
                    </a:p>
                  </a:txBody>
                  <a:tcPr marL="5931" marR="5931" marT="5931"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anose="00000500000000000000" pitchFamily="2" charset="0"/>
                        </a:rPr>
                        <a:t>Reputational Risk</a:t>
                      </a:r>
                    </a:p>
                  </a:txBody>
                  <a:tcPr marL="5931" marR="5931" marT="5931"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anose="00000500000000000000" pitchFamily="2" charset="0"/>
                        </a:rPr>
                        <a:t>Overall ESG Score</a:t>
                      </a:r>
                    </a:p>
                  </a:txBody>
                  <a:tcPr marL="5931" marR="5931" marT="5931"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09944401"/>
                  </a:ext>
                </a:extLst>
              </a:tr>
              <a:tr h="22917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Microsoft Corp</a:t>
                      </a:r>
                    </a:p>
                  </a:txBody>
                  <a:tcPr anchor="ctr">
                    <a:lnL>
                      <a:noFill/>
                    </a:lnL>
                    <a:lnR>
                      <a:noFill/>
                    </a:lnR>
                    <a:lnT>
                      <a:noFill/>
                    </a:lnT>
                    <a:lnB>
                      <a:noFill/>
                    </a:lnB>
                  </a:tcPr>
                </a:tc>
                <a:tc>
                  <a:txBody>
                    <a:bodyPr/>
                    <a:lstStyle/>
                    <a:p>
                      <a:pPr marL="0" algn="ctr" defTabSz="685800" rtl="0" eaLnBrk="1" fontAlgn="ctr" latinLnBrk="0" hangingPunct="1"/>
                      <a:r>
                        <a:rPr lang="en-GB" sz="800" b="0" i="0" u="none" strike="noStrike" kern="1200" dirty="0">
                          <a:solidFill>
                            <a:srgbClr val="2C4959"/>
                          </a:solidFill>
                          <a:effectLst/>
                          <a:latin typeface="Open Sans" panose="020B0606030504020204" pitchFamily="34" charset="0"/>
                          <a:ea typeface="+mn-ea"/>
                          <a:cs typeface="+mn-cs"/>
                        </a:rPr>
                        <a:t>4.0</a:t>
                      </a:r>
                    </a:p>
                  </a:txBody>
                  <a:tcPr marL="5931" marR="5931" marT="5931" marB="0" anchor="ctr">
                    <a:lnL>
                      <a:noFill/>
                    </a:lnL>
                    <a:lnR>
                      <a:noFill/>
                    </a:lnR>
                    <a:lnT w="6350" cap="flat" cmpd="sng" algn="ctr">
                      <a:solidFill>
                        <a:srgbClr val="FFFFF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algn="ctr" defTabSz="685800" rtl="0" eaLnBrk="1" fontAlgn="ctr" latinLnBrk="0" hangingPunct="1"/>
                      <a:r>
                        <a:rPr lang="en-GB" sz="800" b="0" i="0" u="none" strike="noStrike" kern="1200" dirty="0">
                          <a:solidFill>
                            <a:srgbClr val="2C4959"/>
                          </a:solidFill>
                          <a:effectLst/>
                          <a:latin typeface="Open Sans" panose="020B0606030504020204" pitchFamily="34" charset="0"/>
                          <a:ea typeface="+mn-ea"/>
                          <a:cs typeface="+mn-cs"/>
                        </a:rPr>
                        <a:t>AAA</a:t>
                      </a:r>
                    </a:p>
                  </a:txBody>
                  <a:tcPr marL="5931" marR="5931" marT="5931" marB="0" anchor="ctr">
                    <a:lnL>
                      <a:noFill/>
                    </a:lnL>
                    <a:lnR>
                      <a:noFill/>
                    </a:lnR>
                    <a:lnT w="6350" cap="flat" cmpd="sng" algn="ctr">
                      <a:solidFill>
                        <a:srgbClr val="FFFFF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algn="ctr" defTabSz="685800" rtl="0" eaLnBrk="1" fontAlgn="ctr" latinLnBrk="0" hangingPunct="1"/>
                      <a:r>
                        <a:rPr lang="en-GB" sz="800" b="0" i="0" u="none" strike="noStrike" kern="1200" dirty="0">
                          <a:solidFill>
                            <a:srgbClr val="2C4959"/>
                          </a:solidFill>
                          <a:effectLst/>
                          <a:latin typeface="Open Sans" panose="020B0606030504020204" pitchFamily="34" charset="0"/>
                          <a:ea typeface="+mn-ea"/>
                          <a:cs typeface="+mn-cs"/>
                        </a:rPr>
                        <a:t>Stable</a:t>
                      </a:r>
                    </a:p>
                  </a:txBody>
                  <a:tcPr marL="5931" marR="5931" marT="5931" marB="0" anchor="ctr">
                    <a:lnL>
                      <a:noFill/>
                    </a:lnL>
                    <a:lnR>
                      <a:noFill/>
                    </a:lnR>
                    <a:lnT w="6350" cap="flat" cmpd="sng" algn="ctr">
                      <a:solidFill>
                        <a:srgbClr val="FFFFF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algn="ctr" defTabSz="685800" rtl="0" eaLnBrk="1" fontAlgn="ctr" latinLnBrk="0" hangingPunct="1"/>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Moderate</a:t>
                      </a:r>
                      <a:endParaRPr lang="en-GB" sz="800" b="0" i="0" u="none" strike="noStrike" kern="1200" dirty="0">
                        <a:solidFill>
                          <a:srgbClr val="2C4959"/>
                        </a:solidFill>
                        <a:effectLst/>
                        <a:latin typeface="Open Sans" panose="020B0606030504020204" pitchFamily="34" charset="0"/>
                        <a:ea typeface="+mn-ea"/>
                        <a:cs typeface="+mn-cs"/>
                      </a:endParaRPr>
                    </a:p>
                  </a:txBody>
                  <a:tcPr marL="5931" marR="5931" marT="5931" marB="0" anchor="ctr">
                    <a:lnL>
                      <a:noFill/>
                    </a:lnL>
                    <a:lnR>
                      <a:noFill/>
                    </a:lnR>
                    <a:lnT w="6350" cap="flat" cmpd="sng" algn="ctr">
                      <a:solidFill>
                        <a:srgbClr val="FFFFF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algn="ctr" defTabSz="685800" rtl="0" eaLnBrk="1" fontAlgn="ctr" latinLnBrk="0" hangingPunct="1"/>
                      <a:r>
                        <a:rPr lang="en-GB" sz="800" b="0" i="0" u="none" strike="noStrike" kern="1200" dirty="0">
                          <a:solidFill>
                            <a:srgbClr val="2C4959"/>
                          </a:solidFill>
                          <a:effectLst/>
                          <a:latin typeface="Open Sans" panose="020B0606030504020204" pitchFamily="34" charset="0"/>
                          <a:ea typeface="+mn-ea"/>
                          <a:cs typeface="+mn-cs"/>
                        </a:rPr>
                        <a:t>9.3</a:t>
                      </a:r>
                    </a:p>
                  </a:txBody>
                  <a:tcPr marL="5931" marR="5931" marT="5931" marB="0" anchor="ctr">
                    <a:lnL>
                      <a:noFill/>
                    </a:lnL>
                    <a:lnR>
                      <a:noFill/>
                    </a:lnR>
                    <a:lnT w="6350" cap="flat" cmpd="sng" algn="ctr">
                      <a:solidFill>
                        <a:srgbClr val="FFFFF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extLst>
                  <a:ext uri="{0D108BD9-81ED-4DB2-BD59-A6C34878D82A}">
                    <a16:rowId xmlns:a16="http://schemas.microsoft.com/office/drawing/2014/main" val="2497744308"/>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800" b="0" i="0" u="none" strike="noStrike">
                          <a:solidFill>
                            <a:srgbClr val="2C4959"/>
                          </a:solidFill>
                          <a:effectLst/>
                          <a:latin typeface="Montserrat" panose="00000500000000000000" pitchFamily="2" charset="0"/>
                        </a:rPr>
                        <a:t>Novo Nordisk A/S </a:t>
                      </a:r>
                      <a:endParaRPr lang="en-GB" sz="800" b="0" i="0" u="none" strike="noStrike">
                        <a:solidFill>
                          <a:srgbClr val="2C4959"/>
                        </a:solidFill>
                        <a:effectLst/>
                        <a:latin typeface="Montserrat" panose="00000500000000000000" pitchFamily="2" charset="0"/>
                      </a:endParaRP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3.9</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AAA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GB" sz="800" b="0" i="0" u="none" strike="noStrike" kern="1200" dirty="0">
                          <a:solidFill>
                            <a:srgbClr val="2C4959"/>
                          </a:solidFill>
                          <a:effectLst/>
                          <a:latin typeface="Open Sans" panose="020B0606030504020204" pitchFamily="34" charset="0"/>
                          <a:ea typeface="+mn-ea"/>
                          <a:cs typeface="+mn-cs"/>
                        </a:rPr>
                        <a:t>Stable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Moderate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US" sz="800" b="0" i="0" u="none" strike="noStrike" dirty="0">
                          <a:solidFill>
                            <a:srgbClr val="2C4959"/>
                          </a:solidFill>
                          <a:effectLst/>
                          <a:latin typeface="Open Sans" panose="020B0606030504020204" pitchFamily="34" charset="0"/>
                        </a:rPr>
                        <a:t>8.9</a:t>
                      </a:r>
                      <a:endParaRPr lang="en-GB" sz="800" b="0" i="0" u="none" strike="noStrike" dirty="0">
                        <a:solidFill>
                          <a:srgbClr val="2C4959"/>
                        </a:solidFill>
                        <a:effectLst/>
                        <a:latin typeface="Open Sans" panose="020B0606030504020204" pitchFamily="34" charset="0"/>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extLst>
                  <a:ext uri="{0D108BD9-81ED-4DB2-BD59-A6C34878D82A}">
                    <a16:rowId xmlns:a16="http://schemas.microsoft.com/office/drawing/2014/main" val="96022807"/>
                  </a:ext>
                </a:extLst>
              </a:tr>
              <a:tr h="229678">
                <a:tc>
                  <a:txBody>
                    <a:bodyPr/>
                    <a:lstStyle/>
                    <a:p>
                      <a:pPr algn="l" rtl="0" fontAlgn="ctr"/>
                      <a:r>
                        <a:rPr lang="en-GB" sz="800" b="0" i="0" u="none" strike="noStrike" dirty="0">
                          <a:solidFill>
                            <a:srgbClr val="2C4959"/>
                          </a:solidFill>
                          <a:effectLst/>
                          <a:latin typeface="Montserrat" panose="00000500000000000000" pitchFamily="2" charset="0"/>
                        </a:rPr>
                        <a:t>Stryker Corp</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3.7</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BBB</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Upward</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Moderate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US" sz="800" b="0" i="0" u="none" strike="noStrike" dirty="0">
                          <a:solidFill>
                            <a:srgbClr val="2C4959"/>
                          </a:solidFill>
                          <a:effectLst/>
                          <a:latin typeface="Open Sans" panose="020B0606030504020204" pitchFamily="34" charset="0"/>
                        </a:rPr>
                        <a:t>5.4</a:t>
                      </a:r>
                      <a:endParaRPr lang="en-GB" sz="800" b="0" i="0" u="none" strike="noStrike" dirty="0">
                        <a:solidFill>
                          <a:srgbClr val="2C4959"/>
                        </a:solidFill>
                        <a:effectLst/>
                        <a:latin typeface="Open Sans" panose="020B0606030504020204" pitchFamily="34" charset="0"/>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extLst>
                  <a:ext uri="{0D108BD9-81ED-4DB2-BD59-A6C34878D82A}">
                    <a16:rowId xmlns:a16="http://schemas.microsoft.com/office/drawing/2014/main" val="3176118649"/>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Amazon.com Inc</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3.6</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Upward</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Severe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6.2</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extLst>
                  <a:ext uri="{0D108BD9-81ED-4DB2-BD59-A6C34878D82A}">
                    <a16:rowId xmlns:a16="http://schemas.microsoft.com/office/drawing/2014/main" val="3089195785"/>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Datadog Inc Class A</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3.6</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Upward</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None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6.0</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extLst>
                  <a:ext uri="{0D108BD9-81ED-4DB2-BD59-A6C34878D82A}">
                    <a16:rowId xmlns:a16="http://schemas.microsoft.com/office/drawing/2014/main" val="711567516"/>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Visa Inc Class A</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3.6</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Stable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Severe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7.1</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extLst>
                  <a:ext uri="{0D108BD9-81ED-4DB2-BD59-A6C34878D82A}">
                    <a16:rowId xmlns:a16="http://schemas.microsoft.com/office/drawing/2014/main" val="2541120224"/>
                  </a:ext>
                </a:extLst>
              </a:tr>
              <a:tr h="345292">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LVMH Moet Hennessy Louis Vuitton SE</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3.6</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AA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Upward</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Moderate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8.3</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extLst>
                  <a:ext uri="{0D108BD9-81ED-4DB2-BD59-A6C34878D82A}">
                    <a16:rowId xmlns:a16="http://schemas.microsoft.com/office/drawing/2014/main" val="1971741842"/>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a:solidFill>
                            <a:srgbClr val="2C4959"/>
                          </a:solidFill>
                          <a:effectLst/>
                          <a:latin typeface="Montserrat" panose="00000500000000000000" pitchFamily="2" charset="0"/>
                        </a:rPr>
                        <a:t>UnitedHealth Group Inc</a:t>
                      </a:r>
                    </a:p>
                  </a:txBody>
                  <a:tcPr anchor="ctr">
                    <a:lnL>
                      <a:noFill/>
                    </a:lnL>
                    <a:lnR>
                      <a:noFill/>
                    </a:lnR>
                    <a:lnT>
                      <a:noFill/>
                    </a:lnT>
                    <a:lnB>
                      <a:noFill/>
                    </a:lnB>
                  </a:tcPr>
                </a:tc>
                <a:tc>
                  <a:txBody>
                    <a:bodyPr/>
                    <a:lstStyle/>
                    <a:p>
                      <a:pPr algn="ctr" rtl="0" fontAlgn="ctr"/>
                      <a:r>
                        <a:rPr lang="en-US" sz="800" b="0" i="0" u="none" strike="noStrike" dirty="0">
                          <a:solidFill>
                            <a:srgbClr val="2C4959"/>
                          </a:solidFill>
                          <a:effectLst/>
                          <a:latin typeface="Open Sans" panose="020B0606030504020204" pitchFamily="34" charset="0"/>
                        </a:rPr>
                        <a:t>3.5</a:t>
                      </a:r>
                      <a:endParaRPr lang="en-GB" sz="800" b="0" i="0" u="none" strike="noStrike" dirty="0">
                        <a:solidFill>
                          <a:srgbClr val="2C4959"/>
                        </a:solidFill>
                        <a:effectLst/>
                        <a:latin typeface="Open Sans" panose="020B0606030504020204" pitchFamily="34" charset="0"/>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AA</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Upward</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Severe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8.3</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EF3"/>
                    </a:solidFill>
                  </a:tcPr>
                </a:tc>
                <a:extLst>
                  <a:ext uri="{0D108BD9-81ED-4DB2-BD59-A6C34878D82A}">
                    <a16:rowId xmlns:a16="http://schemas.microsoft.com/office/drawing/2014/main" val="3001928096"/>
                  </a:ext>
                </a:extLst>
              </a:tr>
              <a:tr h="229678">
                <a:tc>
                  <a:txBody>
                    <a:bodyPr/>
                    <a:lstStyle/>
                    <a:p>
                      <a:pPr algn="l" rtl="0" fontAlgn="ctr"/>
                      <a:r>
                        <a:rPr lang="en-GB" sz="800" b="0" i="0" u="none" strike="noStrike" dirty="0">
                          <a:solidFill>
                            <a:srgbClr val="2C4959"/>
                          </a:solidFill>
                          <a:effectLst/>
                          <a:latin typeface="Montserrat" panose="00000500000000000000" pitchFamily="2" charset="0"/>
                        </a:rPr>
                        <a:t>Arthur J. Gallagher &amp; Co</a:t>
                      </a:r>
                    </a:p>
                  </a:txBody>
                  <a:tcPr anchor="ctr">
                    <a:lnL>
                      <a:noFill/>
                    </a:lnL>
                    <a:lnR>
                      <a:noFill/>
                    </a:lnR>
                    <a:lnT>
                      <a:noFill/>
                    </a:lnT>
                    <a:lnB>
                      <a:noFill/>
                    </a:lnB>
                  </a:tcPr>
                </a:tc>
                <a:tc>
                  <a:txBody>
                    <a:bodyPr/>
                    <a:lstStyle/>
                    <a:p>
                      <a:pPr algn="ctr" rtl="0" fontAlgn="ctr"/>
                      <a:r>
                        <a:rPr lang="en-US" sz="800" b="0" i="0" u="none" strike="noStrike" dirty="0">
                          <a:solidFill>
                            <a:srgbClr val="2C4959"/>
                          </a:solidFill>
                          <a:effectLst/>
                          <a:latin typeface="Open Sans" panose="020B0606030504020204" pitchFamily="34" charset="0"/>
                        </a:rPr>
                        <a:t>3.5</a:t>
                      </a:r>
                      <a:endParaRPr lang="en-GB" sz="800" b="0" i="0" u="none" strike="noStrike" dirty="0">
                        <a:solidFill>
                          <a:srgbClr val="2C4959"/>
                        </a:solidFill>
                        <a:effectLst/>
                        <a:latin typeface="Open Sans" panose="020B0606030504020204" pitchFamily="34" charset="0"/>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BBB</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Stable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Moderate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tc>
                  <a:txBody>
                    <a:bodyPr/>
                    <a:lstStyle/>
                    <a:p>
                      <a:pPr algn="ctr" rtl="0" fontAlgn="ctr"/>
                      <a:r>
                        <a:rPr lang="en-GB" sz="800" b="0" i="0" u="none" strike="noStrike" dirty="0">
                          <a:solidFill>
                            <a:srgbClr val="2C4959"/>
                          </a:solidFill>
                          <a:effectLst/>
                          <a:latin typeface="Open Sans" panose="020B0606030504020204" pitchFamily="34" charset="0"/>
                        </a:rPr>
                        <a:t>4.3</a:t>
                      </a:r>
                    </a:p>
                  </a:txBody>
                  <a:tcPr marL="5931" marR="5931" marT="5931" marB="0" anchor="ctr">
                    <a:lnL>
                      <a:noFill/>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8FA"/>
                    </a:solidFill>
                  </a:tcPr>
                </a:tc>
                <a:extLst>
                  <a:ext uri="{0D108BD9-81ED-4DB2-BD59-A6C34878D82A}">
                    <a16:rowId xmlns:a16="http://schemas.microsoft.com/office/drawing/2014/main" val="2470678558"/>
                  </a:ext>
                </a:extLst>
              </a:tr>
              <a:tr h="229678">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800" b="0" i="0" u="none" strike="noStrike" dirty="0" err="1">
                          <a:solidFill>
                            <a:srgbClr val="2C4959"/>
                          </a:solidFill>
                          <a:effectLst/>
                          <a:latin typeface="Montserrat" panose="00000500000000000000" pitchFamily="2" charset="0"/>
                        </a:rPr>
                        <a:t>Entegris</a:t>
                      </a:r>
                      <a:r>
                        <a:rPr lang="en-GB" sz="800" b="0" i="0" u="none" strike="noStrike" dirty="0">
                          <a:solidFill>
                            <a:srgbClr val="2C4959"/>
                          </a:solidFill>
                          <a:effectLst/>
                          <a:latin typeface="Montserrat" panose="00000500000000000000" pitchFamily="2" charset="0"/>
                        </a:rPr>
                        <a:t> Inc</a:t>
                      </a:r>
                    </a:p>
                  </a:txBody>
                  <a:tcPr anchor="ctr">
                    <a:lnL>
                      <a:noFill/>
                    </a:lnL>
                    <a:lnR>
                      <a:noFill/>
                    </a:lnR>
                    <a:lnT>
                      <a:noFill/>
                    </a:lnT>
                    <a:lnB>
                      <a:noFill/>
                    </a:lnB>
                  </a:tcPr>
                </a:tc>
                <a:tc>
                  <a:txBody>
                    <a:bodyPr/>
                    <a:lstStyle/>
                    <a:p>
                      <a:pPr algn="ctr" rtl="0" fontAlgn="ctr"/>
                      <a:r>
                        <a:rPr lang="en-GB" sz="800" b="0" i="0" u="none" strike="noStrike" dirty="0">
                          <a:solidFill>
                            <a:srgbClr val="2C4959"/>
                          </a:solidFill>
                          <a:effectLst/>
                          <a:latin typeface="Open Sans" panose="020B0606030504020204" pitchFamily="34" charset="0"/>
                        </a:rPr>
                        <a:t>3.3</a:t>
                      </a:r>
                    </a:p>
                  </a:txBody>
                  <a:tcPr marL="5931" marR="5931" marT="5931" marB="0" anchor="ctr">
                    <a:lnL>
                      <a:noFill/>
                    </a:lnL>
                    <a:lnR>
                      <a:noFill/>
                    </a:lnR>
                    <a:lnT w="2857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A</a:t>
                      </a:r>
                    </a:p>
                  </a:txBody>
                  <a:tcPr marL="5931" marR="5931" marT="5931" marB="0" anchor="ctr">
                    <a:lnL>
                      <a:noFill/>
                    </a:lnL>
                    <a:lnR>
                      <a:noFill/>
                    </a:lnR>
                    <a:lnT w="2857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GB" sz="800" b="0" i="0" u="none" strike="noStrike" kern="1200" dirty="0">
                          <a:solidFill>
                            <a:srgbClr val="2C4959"/>
                          </a:solidFill>
                          <a:effectLst/>
                          <a:latin typeface="Open Sans" panose="020B0606030504020204" pitchFamily="34" charset="0"/>
                          <a:ea typeface="+mn-ea"/>
                          <a:cs typeface="+mn-cs"/>
                        </a:rPr>
                        <a:t>Stable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rPr>
                        <a:t>None</a:t>
                      </a:r>
                      <a:endParaRPr kumimoji="0" lang="en-GB" sz="800" b="0" i="0" u="none" strike="noStrike" kern="1200" cap="none" spc="0" normalizeH="0" baseline="0" noProof="0" dirty="0">
                        <a:ln>
                          <a:noFill/>
                        </a:ln>
                        <a:solidFill>
                          <a:srgbClr val="2C4959"/>
                        </a:solidFill>
                        <a:effectLst/>
                        <a:uLnTx/>
                        <a:uFillTx/>
                        <a:latin typeface="Open Sans" panose="020B0606030504020204" pitchFamily="34" charset="0"/>
                        <a:ea typeface="+mn-ea"/>
                        <a:cs typeface="+mn-cs"/>
                      </a:endParaRPr>
                    </a:p>
                  </a:txBody>
                  <a:tcPr marL="5931" marR="5931" marT="5931" marB="0" anchor="ctr">
                    <a:lnL>
                      <a:noFill/>
                    </a:lnL>
                    <a:lnR>
                      <a:noFill/>
                    </a:lnR>
                    <a:lnT w="2857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800" b="0" i="0" u="none" strike="noStrike" dirty="0">
                          <a:solidFill>
                            <a:srgbClr val="2C4959"/>
                          </a:solidFill>
                          <a:effectLst/>
                          <a:latin typeface="Open Sans" panose="020B0606030504020204" pitchFamily="34" charset="0"/>
                        </a:rPr>
                        <a:t>5.9</a:t>
                      </a:r>
                    </a:p>
                  </a:txBody>
                  <a:tcPr marL="5931" marR="5931" marT="5931" marB="0" anchor="ctr">
                    <a:lnL>
                      <a:noFill/>
                    </a:lnL>
                    <a:lnR>
                      <a:noFill/>
                    </a:lnR>
                    <a:lnT w="2857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extLst>
                  <a:ext uri="{0D108BD9-81ED-4DB2-BD59-A6C34878D82A}">
                    <a16:rowId xmlns:a16="http://schemas.microsoft.com/office/drawing/2014/main" val="3928642569"/>
                  </a:ext>
                </a:extLst>
              </a:tr>
            </a:tbl>
          </a:graphicData>
        </a:graphic>
      </p:graphicFrame>
      <p:sp>
        <p:nvSpPr>
          <p:cNvPr id="3" name="TextBox 2">
            <a:extLst>
              <a:ext uri="{FF2B5EF4-FFF2-40B4-BE49-F238E27FC236}">
                <a16:creationId xmlns:a16="http://schemas.microsoft.com/office/drawing/2014/main" id="{B283FD85-846D-11D0-9302-743B71F36E3B}"/>
              </a:ext>
            </a:extLst>
          </p:cNvPr>
          <p:cNvSpPr txBox="1"/>
          <p:nvPr/>
        </p:nvSpPr>
        <p:spPr>
          <a:xfrm>
            <a:off x="311440" y="4733898"/>
            <a:ext cx="2801937" cy="246221"/>
          </a:xfrm>
          <a:prstGeom prst="rect">
            <a:avLst/>
          </a:prstGeom>
          <a:noFill/>
        </p:spPr>
        <p:txBody>
          <a:bodyPr wrap="square">
            <a:spAutoFit/>
          </a:bodyPr>
          <a:lstStyle/>
          <a:p>
            <a:r>
              <a:rPr lang="en-GB" sz="1000" kern="0">
                <a:solidFill>
                  <a:schemeClr val="bg1"/>
                </a:solidFill>
                <a:latin typeface="Montserrat"/>
                <a:cs typeface="Arial"/>
                <a:sym typeface="Arial"/>
              </a:rPr>
              <a:t>Top 10 Holdings</a:t>
            </a:r>
          </a:p>
        </p:txBody>
      </p:sp>
      <p:sp>
        <p:nvSpPr>
          <p:cNvPr id="6" name="TextBox 5">
            <a:extLst>
              <a:ext uri="{FF2B5EF4-FFF2-40B4-BE49-F238E27FC236}">
                <a16:creationId xmlns:a16="http://schemas.microsoft.com/office/drawing/2014/main" id="{C8A2585F-F0D7-2FC7-9DA9-E59CC60644F2}"/>
              </a:ext>
            </a:extLst>
          </p:cNvPr>
          <p:cNvSpPr txBox="1"/>
          <p:nvPr/>
        </p:nvSpPr>
        <p:spPr>
          <a:xfrm>
            <a:off x="311522" y="988936"/>
            <a:ext cx="1620957" cy="246221"/>
          </a:xfrm>
          <a:prstGeom prst="rect">
            <a:avLst/>
          </a:prstGeom>
          <a:noFill/>
        </p:spPr>
        <p:txBody>
          <a:bodyPr wrap="none" rtlCol="0">
            <a:spAutoFit/>
          </a:bodyPr>
          <a:lstStyle/>
          <a:p>
            <a:r>
              <a:rPr lang="en-US" sz="1000">
                <a:solidFill>
                  <a:schemeClr val="bg1"/>
                </a:solidFill>
                <a:latin typeface="Montserrat" panose="00000500000000000000" pitchFamily="2" charset="0"/>
                <a:cs typeface="Times New Roman" panose="02020603050405020304" pitchFamily="18" charset="0"/>
              </a:rPr>
              <a:t>ESG Quality Scorecard</a:t>
            </a:r>
            <a:endParaRPr lang="en-GB" sz="1000">
              <a:solidFill>
                <a:schemeClr val="bg1"/>
              </a:solidFill>
              <a:latin typeface="Montserrat" panose="00000500000000000000" pitchFamily="2" charset="0"/>
            </a:endParaRPr>
          </a:p>
        </p:txBody>
      </p:sp>
      <p:sp>
        <p:nvSpPr>
          <p:cNvPr id="13" name="TextBox 12">
            <a:extLst>
              <a:ext uri="{FF2B5EF4-FFF2-40B4-BE49-F238E27FC236}">
                <a16:creationId xmlns:a16="http://schemas.microsoft.com/office/drawing/2014/main" id="{7E9B6269-F13B-B820-A1DD-8391B659449A}"/>
              </a:ext>
            </a:extLst>
          </p:cNvPr>
          <p:cNvSpPr txBox="1"/>
          <p:nvPr/>
        </p:nvSpPr>
        <p:spPr>
          <a:xfrm>
            <a:off x="303199" y="2873587"/>
            <a:ext cx="958917" cy="246221"/>
          </a:xfrm>
          <a:prstGeom prst="rect">
            <a:avLst/>
          </a:prstGeom>
          <a:noFill/>
        </p:spPr>
        <p:txBody>
          <a:bodyPr wrap="none" rtlCol="0">
            <a:spAutoFit/>
          </a:bodyPr>
          <a:lstStyle/>
          <a:p>
            <a:r>
              <a:rPr lang="en-US" sz="1000">
                <a:solidFill>
                  <a:schemeClr val="bg1"/>
                </a:solidFill>
                <a:latin typeface="Montserrat" panose="00000500000000000000" pitchFamily="2" charset="0"/>
                <a:cs typeface="Times New Roman" panose="02020603050405020304" pitchFamily="18" charset="0"/>
              </a:rPr>
              <a:t>Carbon Risk</a:t>
            </a:r>
            <a:endParaRPr lang="en-GB" sz="1000">
              <a:solidFill>
                <a:schemeClr val="bg1"/>
              </a:solidFill>
              <a:latin typeface="Montserrat" panose="00000500000000000000" pitchFamily="2" charset="0"/>
            </a:endParaRPr>
          </a:p>
        </p:txBody>
      </p:sp>
      <p:sp>
        <p:nvSpPr>
          <p:cNvPr id="14" name="TextBox 13">
            <a:extLst>
              <a:ext uri="{FF2B5EF4-FFF2-40B4-BE49-F238E27FC236}">
                <a16:creationId xmlns:a16="http://schemas.microsoft.com/office/drawing/2014/main" id="{88945E56-FA34-AAB1-B11C-84C2C3BE19F7}"/>
              </a:ext>
            </a:extLst>
          </p:cNvPr>
          <p:cNvSpPr txBox="1"/>
          <p:nvPr/>
        </p:nvSpPr>
        <p:spPr>
          <a:xfrm>
            <a:off x="2897412" y="2861567"/>
            <a:ext cx="1338828" cy="246221"/>
          </a:xfrm>
          <a:prstGeom prst="rect">
            <a:avLst/>
          </a:prstGeom>
          <a:noFill/>
        </p:spPr>
        <p:txBody>
          <a:bodyPr wrap="none" rtlCol="0">
            <a:spAutoFit/>
          </a:bodyPr>
          <a:lstStyle/>
          <a:p>
            <a:r>
              <a:rPr lang="en-US" sz="1000">
                <a:solidFill>
                  <a:schemeClr val="bg1"/>
                </a:solidFill>
                <a:latin typeface="Montserrat" panose="00000500000000000000" pitchFamily="2" charset="0"/>
                <a:cs typeface="Times New Roman" panose="02020603050405020304" pitchFamily="18" charset="0"/>
              </a:rPr>
              <a:t>Carbon Footprint</a:t>
            </a:r>
            <a:endParaRPr lang="en-GB" sz="100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C0FA1973-2684-EDC5-26BE-A4A9CBF57825}"/>
              </a:ext>
            </a:extLst>
          </p:cNvPr>
          <p:cNvSpPr txBox="1"/>
          <p:nvPr/>
        </p:nvSpPr>
        <p:spPr>
          <a:xfrm>
            <a:off x="198416" y="9555600"/>
            <a:ext cx="6340564" cy="615553"/>
          </a:xfrm>
          <a:prstGeom prst="rect">
            <a:avLst/>
          </a:prstGeom>
          <a:noFill/>
        </p:spPr>
        <p:txBody>
          <a:bodyPr wrap="square">
            <a:spAutoFit/>
          </a:bodyPr>
          <a:lstStyle/>
          <a:p>
            <a:r>
              <a:rPr kumimoji="0" lang="en-US" sz="800" b="0" i="1"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Source: Heptagon Capital, MSCI ESG Research. MSCI Carbon Metrics include Scope 1+2 emissions and are based on a $1,000,000,000 portfolio allocation. ESG Ratings and Carbon Analytics cover equities held in the portfolio only, excluding cash.</a:t>
            </a:r>
          </a:p>
          <a:p>
            <a:endParaRPr lang="en-GB">
              <a:solidFill>
                <a:schemeClr val="bg1"/>
              </a:solidFill>
            </a:endParaRPr>
          </a:p>
        </p:txBody>
      </p:sp>
      <p:graphicFrame>
        <p:nvGraphicFramePr>
          <p:cNvPr id="18" name="Table 17">
            <a:extLst>
              <a:ext uri="{FF2B5EF4-FFF2-40B4-BE49-F238E27FC236}">
                <a16:creationId xmlns:a16="http://schemas.microsoft.com/office/drawing/2014/main" id="{DD5F5729-0F83-EB17-198B-183C91E553CC}"/>
              </a:ext>
            </a:extLst>
          </p:cNvPr>
          <p:cNvGraphicFramePr>
            <a:graphicFrameLocks noGrp="1"/>
          </p:cNvGraphicFramePr>
          <p:nvPr>
            <p:custDataLst>
              <p:tags r:id="rId3"/>
            </p:custDataLst>
            <p:extLst>
              <p:ext uri="{D42A27DB-BD31-4B8C-83A1-F6EECF244321}">
                <p14:modId xmlns:p14="http://schemas.microsoft.com/office/powerpoint/2010/main" val="1774396958"/>
              </p:ext>
            </p:extLst>
          </p:nvPr>
        </p:nvGraphicFramePr>
        <p:xfrm>
          <a:off x="2993161" y="3124877"/>
          <a:ext cx="3584909" cy="1645821"/>
        </p:xfrm>
        <a:graphic>
          <a:graphicData uri="http://schemas.openxmlformats.org/drawingml/2006/table">
            <a:tbl>
              <a:tblPr firstRow="1" bandRow="1"/>
              <a:tblGrid>
                <a:gridCol w="778739">
                  <a:extLst>
                    <a:ext uri="{9D8B030D-6E8A-4147-A177-3AD203B41FA5}">
                      <a16:colId xmlns:a16="http://schemas.microsoft.com/office/drawing/2014/main" val="1768865729"/>
                    </a:ext>
                  </a:extLst>
                </a:gridCol>
                <a:gridCol w="1403085">
                  <a:extLst>
                    <a:ext uri="{9D8B030D-6E8A-4147-A177-3AD203B41FA5}">
                      <a16:colId xmlns:a16="http://schemas.microsoft.com/office/drawing/2014/main" val="2278146276"/>
                    </a:ext>
                  </a:extLst>
                </a:gridCol>
                <a:gridCol w="1403085">
                  <a:extLst>
                    <a:ext uri="{9D8B030D-6E8A-4147-A177-3AD203B41FA5}">
                      <a16:colId xmlns:a16="http://schemas.microsoft.com/office/drawing/2014/main" val="795525254"/>
                    </a:ext>
                  </a:extLst>
                </a:gridCol>
              </a:tblGrid>
              <a:tr h="397067">
                <a:tc>
                  <a:txBody>
                    <a:bodyPr/>
                    <a:lstStyle/>
                    <a:p>
                      <a:pPr algn="ctr" fontAlgn="ctr"/>
                      <a:endParaRPr lang="en-GB"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ctr" rtl="0" fontAlgn="ctr"/>
                      <a:r>
                        <a:rPr lang="en-GB" sz="800" b="1" i="0" u="none" strike="noStrike">
                          <a:solidFill>
                            <a:srgbClr val="2C4959"/>
                          </a:solidFill>
                          <a:effectLst/>
                          <a:latin typeface="Montserrat" pitchFamily="2" charset="0"/>
                        </a:rPr>
                        <a:t>Carbon Emissions </a:t>
                      </a:r>
                    </a:p>
                    <a:p>
                      <a:pPr algn="ctr" rtl="0" fontAlgn="ctr"/>
                      <a:r>
                        <a:rPr lang="en-GB" sz="800" b="0" i="0" u="none" strike="noStrike">
                          <a:solidFill>
                            <a:srgbClr val="2C4959"/>
                          </a:solidFill>
                          <a:effectLst/>
                          <a:latin typeface="Montserrat" pitchFamily="2" charset="0"/>
                        </a:rPr>
                        <a:t>Scope 1+2</a:t>
                      </a:r>
                      <a:endParaRPr lang="en-GB" sz="800" b="1" i="0" u="none" strike="noStrike">
                        <a:solidFill>
                          <a:srgbClr val="2C4959"/>
                        </a:solidFill>
                        <a:effectLst/>
                        <a:latin typeface="Montserrat" pitchFamily="2" charset="0"/>
                      </a:endParaRP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rtl="0" fontAlgn="ctr"/>
                      <a:r>
                        <a:rPr lang="en-GB" sz="800" b="1" i="0" u="none" strike="noStrike">
                          <a:solidFill>
                            <a:srgbClr val="2C4959"/>
                          </a:solidFill>
                          <a:effectLst/>
                          <a:latin typeface="Montserrat" pitchFamily="2" charset="0"/>
                        </a:rPr>
                        <a:t>Carbon Intensity </a:t>
                      </a:r>
                    </a:p>
                    <a:p>
                      <a:pPr algn="ctr" rtl="0" fontAlgn="ctr"/>
                      <a:r>
                        <a:rPr lang="en-GB" sz="800" b="0" i="0" u="none" strike="noStrike">
                          <a:solidFill>
                            <a:srgbClr val="2C4959"/>
                          </a:solidFill>
                          <a:effectLst/>
                          <a:latin typeface="Montserrat" pitchFamily="2" charset="0"/>
                        </a:rPr>
                        <a:t>Scope 1+2</a:t>
                      </a:r>
                      <a:endParaRPr lang="en-GB" sz="800" b="1" i="0" u="none" strike="noStrike">
                        <a:solidFill>
                          <a:srgbClr val="2C4959"/>
                        </a:solidFill>
                        <a:effectLst/>
                        <a:latin typeface="Montserrat" pitchFamily="2" charset="0"/>
                      </a:endParaRP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37468885"/>
                  </a:ext>
                </a:extLst>
              </a:tr>
              <a:tr h="397067">
                <a:tc>
                  <a:txBody>
                    <a:bodyPr/>
                    <a:lstStyle/>
                    <a:p>
                      <a:pPr algn="l" rtl="0" fontAlgn="ctr"/>
                      <a:r>
                        <a:rPr lang="en-GB" sz="800" b="1" i="0" u="none" strike="noStrike">
                          <a:solidFill>
                            <a:srgbClr val="2C4959"/>
                          </a:solidFill>
                          <a:effectLst/>
                          <a:latin typeface="Montserrat" pitchFamily="2" charset="0"/>
                        </a:rPr>
                        <a:t>Fund</a:t>
                      </a:r>
                    </a:p>
                  </a:txBody>
                  <a:tcPr marL="9525" marR="9525" marT="9525" marB="0" anchor="ctr">
                    <a:lnL>
                      <a:noFill/>
                    </a:lnL>
                    <a:lnR>
                      <a:noFill/>
                    </a:lnR>
                    <a:lnT>
                      <a:noFill/>
                    </a:lnT>
                    <a:lnB>
                      <a:noFill/>
                    </a:lnB>
                  </a:tcPr>
                </a:tc>
                <a:tc>
                  <a:txBody>
                    <a:bodyPr/>
                    <a:lstStyle/>
                    <a:p>
                      <a:pPr algn="ctr" rtl="0" fontAlgn="ctr"/>
                      <a:r>
                        <a:rPr lang="en-GB" sz="1000" b="0" i="0" u="none" strike="noStrike" dirty="0">
                          <a:solidFill>
                            <a:srgbClr val="2C4959"/>
                          </a:solidFill>
                          <a:effectLst/>
                          <a:latin typeface="Open Sans" pitchFamily="2" charset="0"/>
                        </a:rPr>
                        <a:t>15.8</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tc>
                  <a:txBody>
                    <a:bodyPr/>
                    <a:lstStyle/>
                    <a:p>
                      <a:pPr algn="ctr" rtl="0" fontAlgn="ctr"/>
                      <a:r>
                        <a:rPr lang="en-GB" sz="1000" b="0" i="0" u="none" strike="noStrike" dirty="0">
                          <a:solidFill>
                            <a:srgbClr val="2C4959"/>
                          </a:solidFill>
                          <a:effectLst/>
                          <a:latin typeface="Open Sans" pitchFamily="2" charset="0"/>
                        </a:rPr>
                        <a:t>47.7</a:t>
                      </a:r>
                    </a:p>
                  </a:txBody>
                  <a:tcPr marL="9525" marR="9525" marT="9525" marB="0" anchor="ctr">
                    <a:lnL>
                      <a:noFill/>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4F8FA"/>
                    </a:solidFill>
                  </a:tcPr>
                </a:tc>
                <a:extLst>
                  <a:ext uri="{0D108BD9-81ED-4DB2-BD59-A6C34878D82A}">
                    <a16:rowId xmlns:a16="http://schemas.microsoft.com/office/drawing/2014/main" val="1621337296"/>
                  </a:ext>
                </a:extLst>
              </a:tr>
              <a:tr h="454620">
                <a:tc>
                  <a:txBody>
                    <a:bodyPr/>
                    <a:lstStyle/>
                    <a:p>
                      <a:pPr algn="l" rtl="0" fontAlgn="ctr"/>
                      <a:r>
                        <a:rPr lang="en-GB" sz="800" b="1" i="0" u="none" strike="noStrike">
                          <a:solidFill>
                            <a:srgbClr val="ED7D31"/>
                          </a:solidFill>
                          <a:effectLst/>
                          <a:latin typeface="Montserrat" pitchFamily="2" charset="0"/>
                        </a:rPr>
                        <a:t>Benchmark</a:t>
                      </a:r>
                    </a:p>
                  </a:txBody>
                  <a:tcPr marL="9525" marR="9525" marT="9525" marB="0" anchor="ctr">
                    <a:lnL>
                      <a:noFill/>
                    </a:lnL>
                    <a:lnR>
                      <a:noFill/>
                    </a:lnR>
                    <a:lnT>
                      <a:noFill/>
                    </a:lnT>
                    <a:lnB>
                      <a:noFill/>
                    </a:lnB>
                  </a:tcPr>
                </a:tc>
                <a:tc>
                  <a:txBody>
                    <a:bodyPr/>
                    <a:lstStyle/>
                    <a:p>
                      <a:pPr algn="ctr" rtl="0" fontAlgn="ctr"/>
                      <a:r>
                        <a:rPr lang="en-GB" sz="1000" b="0" i="0" u="none" strike="noStrike" dirty="0">
                          <a:solidFill>
                            <a:srgbClr val="2C4959"/>
                          </a:solidFill>
                          <a:effectLst/>
                          <a:latin typeface="Open Sans" pitchFamily="2" charset="0"/>
                        </a:rPr>
                        <a:t>102.2</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tc>
                  <a:txBody>
                    <a:bodyPr/>
                    <a:lstStyle/>
                    <a:p>
                      <a:pPr algn="ctr" rtl="0" fontAlgn="ctr"/>
                      <a:r>
                        <a:rPr lang="en-GB" sz="1000" b="0" i="0" u="none" strike="noStrike" dirty="0">
                          <a:solidFill>
                            <a:srgbClr val="2C4959"/>
                          </a:solidFill>
                          <a:effectLst/>
                          <a:latin typeface="Open Sans" pitchFamily="2" charset="0"/>
                        </a:rPr>
                        <a:t>130.7</a:t>
                      </a:r>
                    </a:p>
                  </a:txBody>
                  <a:tcPr marL="9525" marR="9525" marT="9525" marB="0" anchor="ctr">
                    <a:lnL>
                      <a:noFill/>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EF3"/>
                    </a:solidFill>
                  </a:tcPr>
                </a:tc>
                <a:extLst>
                  <a:ext uri="{0D108BD9-81ED-4DB2-BD59-A6C34878D82A}">
                    <a16:rowId xmlns:a16="http://schemas.microsoft.com/office/drawing/2014/main" val="1980950155"/>
                  </a:ext>
                </a:extLst>
              </a:tr>
              <a:tr h="397067">
                <a:tc>
                  <a:txBody>
                    <a:bodyPr/>
                    <a:lstStyle/>
                    <a:p>
                      <a:pPr algn="ctr" fontAlgn="ctr"/>
                      <a:endParaRPr lang="en-GB"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ctr" rtl="0" fontAlgn="ctr"/>
                      <a:r>
                        <a:rPr lang="en-GB" sz="900" b="0" i="1" u="none" strike="noStrike">
                          <a:solidFill>
                            <a:srgbClr val="2C4959"/>
                          </a:solidFill>
                          <a:effectLst/>
                          <a:latin typeface="Open Sans" pitchFamily="2" charset="0"/>
                        </a:rPr>
                        <a:t> (tons CO2e / $M invested)</a:t>
                      </a:r>
                    </a:p>
                  </a:txBody>
                  <a:tcPr marL="9525" marR="9525" marT="9525" marB="0">
                    <a:lnL>
                      <a:noFill/>
                    </a:lnL>
                    <a:lnR>
                      <a:noFill/>
                    </a:lnR>
                    <a:lnT w="6350" cap="flat" cmpd="sng" algn="ctr">
                      <a:solidFill>
                        <a:srgbClr val="FFFFFF"/>
                      </a:solidFill>
                      <a:prstDash val="solid"/>
                      <a:round/>
                      <a:headEnd type="none" w="med" len="med"/>
                      <a:tailEnd type="none" w="med" len="med"/>
                    </a:lnT>
                    <a:lnB>
                      <a:noFill/>
                    </a:lnB>
                  </a:tcPr>
                </a:tc>
                <a:tc>
                  <a:txBody>
                    <a:bodyPr/>
                    <a:lstStyle/>
                    <a:p>
                      <a:pPr algn="ctr" rtl="0" fontAlgn="ctr"/>
                      <a:r>
                        <a:rPr lang="en-GB" sz="900" b="0" i="1" u="none" strike="noStrike" dirty="0">
                          <a:solidFill>
                            <a:srgbClr val="2C4959"/>
                          </a:solidFill>
                          <a:effectLst/>
                          <a:latin typeface="Open Sans" pitchFamily="2" charset="0"/>
                        </a:rPr>
                        <a:t> (tons CO2e / $M sales)</a:t>
                      </a:r>
                    </a:p>
                  </a:txBody>
                  <a:tcPr marL="9525" marR="9525" marT="9525" marB="0">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82752636"/>
                  </a:ext>
                </a:extLst>
              </a:tr>
            </a:tbl>
          </a:graphicData>
        </a:graphic>
      </p:graphicFrame>
      <p:sp>
        <p:nvSpPr>
          <p:cNvPr id="15" name="Google Shape;662;p40">
            <a:extLst>
              <a:ext uri="{FF2B5EF4-FFF2-40B4-BE49-F238E27FC236}">
                <a16:creationId xmlns:a16="http://schemas.microsoft.com/office/drawing/2014/main" id="{60C6A87B-6E07-0832-B765-5300F76C8A6A}"/>
              </a:ext>
            </a:extLst>
          </p:cNvPr>
          <p:cNvSpPr txBox="1">
            <a:spLocks/>
          </p:cNvSpPr>
          <p:nvPr/>
        </p:nvSpPr>
        <p:spPr>
          <a:xfrm>
            <a:off x="310655" y="65024"/>
            <a:ext cx="5078250" cy="703016"/>
          </a:xfrm>
          <a:prstGeom prst="rect">
            <a:avLst/>
          </a:prstGeom>
          <a:noFill/>
          <a:ln>
            <a:noFill/>
          </a:ln>
        </p:spPr>
        <p:txBody>
          <a:bodyPr spcFirstLastPara="1" wrap="square" lIns="0" tIns="68569" rIns="68569" bIns="68569" anchor="ctr" anchorCtr="0">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en-GB" sz="1200" b="1">
                <a:solidFill>
                  <a:schemeClr val="bg1"/>
                </a:solidFill>
                <a:latin typeface="Montserrat" pitchFamily="2" charset="77"/>
              </a:rPr>
              <a:t>WCM Global Equity Fund </a:t>
            </a:r>
          </a:p>
          <a:p>
            <a:pPr>
              <a:lnSpc>
                <a:spcPct val="150000"/>
              </a:lnSpc>
            </a:pPr>
            <a:r>
              <a:rPr lang="en-GB" sz="1000">
                <a:solidFill>
                  <a:schemeClr val="accent2"/>
                </a:solidFill>
                <a:latin typeface="Montserrat Medium" pitchFamily="2" charset="77"/>
                <a:ea typeface="Open Sans" panose="020B0606030504020204" pitchFamily="34" charset="0"/>
                <a:cs typeface="Open Sans" panose="020B0606030504020204" pitchFamily="34" charset="0"/>
              </a:rPr>
              <a:t>C USD </a:t>
            </a:r>
            <a:r>
              <a:rPr lang="en-GB" sz="1000" err="1">
                <a:solidFill>
                  <a:schemeClr val="accent2"/>
                </a:solidFill>
                <a:latin typeface="Montserrat Medium" pitchFamily="2" charset="77"/>
                <a:ea typeface="Open Sans" panose="020B0606030504020204" pitchFamily="34" charset="0"/>
                <a:cs typeface="Open Sans" panose="020B0606030504020204" pitchFamily="34" charset="0"/>
              </a:rPr>
              <a:t>Acc</a:t>
            </a:r>
            <a:r>
              <a:rPr lang="en-GB" sz="1000">
                <a:solidFill>
                  <a:schemeClr val="accent2"/>
                </a:solidFill>
                <a:latin typeface="Montserrat Medium" pitchFamily="2" charset="77"/>
                <a:ea typeface="Open Sans" panose="020B0606030504020204" pitchFamily="34" charset="0"/>
                <a:cs typeface="Open Sans" panose="020B0606030504020204" pitchFamily="34" charset="0"/>
              </a:rPr>
              <a:t> (IE00BYZ09Q19)</a:t>
            </a:r>
            <a:endParaRPr lang="en-US" sz="1000">
              <a:solidFill>
                <a:schemeClr val="accent2"/>
              </a:solidFill>
              <a:latin typeface="Montserrat SemiBold" pitchFamily="2" charset="77"/>
            </a:endParaRPr>
          </a:p>
        </p:txBody>
      </p:sp>
      <p:sp>
        <p:nvSpPr>
          <p:cNvPr id="17" name="TextBox 16">
            <a:extLst>
              <a:ext uri="{FF2B5EF4-FFF2-40B4-BE49-F238E27FC236}">
                <a16:creationId xmlns:a16="http://schemas.microsoft.com/office/drawing/2014/main" id="{8D611730-1ACA-4584-8EAB-77674405EBA9}"/>
              </a:ext>
            </a:extLst>
          </p:cNvPr>
          <p:cNvSpPr txBox="1"/>
          <p:nvPr/>
        </p:nvSpPr>
        <p:spPr>
          <a:xfrm>
            <a:off x="5847588" y="267962"/>
            <a:ext cx="836676" cy="276999"/>
          </a:xfrm>
          <a:prstGeom prst="rect">
            <a:avLst/>
          </a:prstGeom>
          <a:noFill/>
        </p:spPr>
        <p:txBody>
          <a:bodyPr wrap="square">
            <a:spAutoFit/>
          </a:bodyPr>
          <a:lstStyle/>
          <a:p>
            <a:r>
              <a:rPr lang="en-GB" sz="1200" dirty="0">
                <a:solidFill>
                  <a:schemeClr val="accent2"/>
                </a:solidFill>
                <a:latin typeface="Montserrat SemiBold" pitchFamily="2" charset="77"/>
              </a:rPr>
              <a:t>Q2 2023</a:t>
            </a:r>
            <a:endParaRPr lang="en-US" sz="1200" dirty="0"/>
          </a:p>
        </p:txBody>
      </p:sp>
      <p:sp>
        <p:nvSpPr>
          <p:cNvPr id="19" name="TextBox 18">
            <a:extLst>
              <a:ext uri="{FF2B5EF4-FFF2-40B4-BE49-F238E27FC236}">
                <a16:creationId xmlns:a16="http://schemas.microsoft.com/office/drawing/2014/main" id="{54397306-1955-0297-B7AC-BE5473416428}"/>
              </a:ext>
            </a:extLst>
          </p:cNvPr>
          <p:cNvSpPr txBox="1"/>
          <p:nvPr/>
        </p:nvSpPr>
        <p:spPr>
          <a:xfrm>
            <a:off x="175132" y="8798002"/>
            <a:ext cx="6524368" cy="344710"/>
          </a:xfrm>
          <a:prstGeom prst="rect">
            <a:avLst/>
          </a:prstGeom>
          <a:noFill/>
        </p:spPr>
        <p:txBody>
          <a:bodyPr wrap="square">
            <a:spAutoFit/>
          </a:bodyPr>
          <a:lstStyle/>
          <a:p>
            <a:pPr algn="ctr"/>
            <a:r>
              <a:rPr lang="en-GB" sz="820" b="1" i="1">
                <a:solidFill>
                  <a:srgbClr val="2C4959"/>
                </a:solidFill>
                <a:latin typeface="Open Sans" panose="020B0606030504020204" pitchFamily="34" charset="0"/>
                <a:ea typeface="Open Sans" panose="020B0606030504020204" pitchFamily="34" charset="0"/>
                <a:cs typeface="Open Sans" panose="020B0606030504020204" pitchFamily="34" charset="0"/>
              </a:rPr>
              <a:t>MSCI rating data is no guide to future performance and the value of investments and income from them can fall as well as rise.</a:t>
            </a:r>
          </a:p>
        </p:txBody>
      </p:sp>
      <p:sp>
        <p:nvSpPr>
          <p:cNvPr id="20" name="TextBox 19">
            <a:extLst>
              <a:ext uri="{FF2B5EF4-FFF2-40B4-BE49-F238E27FC236}">
                <a16:creationId xmlns:a16="http://schemas.microsoft.com/office/drawing/2014/main" id="{CC8BDBAF-FE4D-F336-ED25-E3335D715E03}"/>
              </a:ext>
            </a:extLst>
          </p:cNvPr>
          <p:cNvSpPr txBox="1"/>
          <p:nvPr/>
        </p:nvSpPr>
        <p:spPr>
          <a:xfrm>
            <a:off x="208722" y="9044490"/>
            <a:ext cx="6440555" cy="707886"/>
          </a:xfrm>
          <a:prstGeom prst="rect">
            <a:avLst/>
          </a:prstGeom>
          <a:noFill/>
        </p:spPr>
        <p:txBody>
          <a:bodyPr wrap="square">
            <a:spAutoFit/>
          </a:bodyPr>
          <a:lstStyle/>
          <a:p>
            <a:r>
              <a:rPr lang="en-US" sz="800" i="1" dirty="0">
                <a:solidFill>
                  <a:srgbClr val="2C4959"/>
                </a:solidFill>
                <a:latin typeface="Open Sans" panose="020B0606030504020204" pitchFamily="34" charset="0"/>
                <a:ea typeface="Open Sans" panose="020B0606030504020204" pitchFamily="34" charset="0"/>
                <a:cs typeface="Open Sans" panose="020B0606030504020204" pitchFamily="34" charset="0"/>
              </a:rPr>
              <a:t>Please be aware that the use of MSCI’s ESG data constitutes just one part of the Fund’s investment process. Ratings from ESG are only one factor that may influence the ultimate sizing of positions in the Fund. Investors should therefore draw no specific interference between data provided by MSCI and the size of positions held within the Fund.</a:t>
            </a:r>
          </a:p>
          <a:p>
            <a:r>
              <a:rPr lang="en-GB" sz="800" i="1" dirty="0">
                <a:solidFill>
                  <a:srgbClr val="2C4959"/>
                </a:solidFill>
                <a:latin typeface="Open Sans" pitchFamily="2" charset="0"/>
                <a:ea typeface="Open Sans" pitchFamily="2" charset="0"/>
                <a:cs typeface="Open Sans" pitchFamily="2" charset="0"/>
              </a:rPr>
              <a:t>Source: Heptagon Capital, MSCI ESG Research. </a:t>
            </a:r>
            <a:r>
              <a:rPr lang="en-GB" sz="800" i="1">
                <a:solidFill>
                  <a:srgbClr val="2C4959"/>
                </a:solidFill>
                <a:latin typeface="Open Sans" pitchFamily="2" charset="0"/>
                <a:ea typeface="Open Sans" pitchFamily="2" charset="0"/>
                <a:cs typeface="Open Sans" pitchFamily="2" charset="0"/>
              </a:rPr>
              <a:t>Data as of 30/06/2023.  </a:t>
            </a:r>
            <a:r>
              <a:rPr lang="en-GB" sz="800" i="1" dirty="0">
                <a:solidFill>
                  <a:srgbClr val="2C4959"/>
                </a:solidFill>
                <a:latin typeface="Open Sans" pitchFamily="2" charset="0"/>
                <a:ea typeface="Open Sans" pitchFamily="2" charset="0"/>
                <a:cs typeface="Open Sans" pitchFamily="2" charset="0"/>
              </a:rPr>
              <a:t>MSCI Carbon Metrics include Scope 1+2 emissions and are based on a $1,000,000,000 portfolio allocation. ESG Ratings and Carbon Analytics cover equities held in the portfolio only, excluding cash</a:t>
            </a:r>
          </a:p>
        </p:txBody>
      </p:sp>
      <p:pic>
        <p:nvPicPr>
          <p:cNvPr id="22" name="Picture 21" descr="A picture containing text&#10;&#10;Description automatically generated">
            <a:extLst>
              <a:ext uri="{FF2B5EF4-FFF2-40B4-BE49-F238E27FC236}">
                <a16:creationId xmlns:a16="http://schemas.microsoft.com/office/drawing/2014/main" id="{723AC141-E6F8-4B90-009E-686255AED41A}"/>
              </a:ext>
            </a:extLst>
          </p:cNvPr>
          <p:cNvPicPr>
            <a:picLocks noChangeAspect="1"/>
          </p:cNvPicPr>
          <p:nvPr/>
        </p:nvPicPr>
        <p:blipFill rotWithShape="1">
          <a:blip r:embed="rId5">
            <a:extLst>
              <a:ext uri="{28A0092B-C50C-407E-A947-70E740481C1C}">
                <a14:useLocalDpi xmlns:a14="http://schemas.microsoft.com/office/drawing/2010/main" val="0"/>
              </a:ext>
            </a:extLst>
          </a:blip>
          <a:srcRect l="5222" t="37620" r="4634" b="58817"/>
          <a:stretch/>
        </p:blipFill>
        <p:spPr>
          <a:xfrm>
            <a:off x="306802" y="7727515"/>
            <a:ext cx="6264275" cy="341523"/>
          </a:xfrm>
          <a:prstGeom prst="rect">
            <a:avLst/>
          </a:prstGeom>
        </p:spPr>
      </p:pic>
      <p:sp>
        <p:nvSpPr>
          <p:cNvPr id="25" name="TextBox 24">
            <a:extLst>
              <a:ext uri="{FF2B5EF4-FFF2-40B4-BE49-F238E27FC236}">
                <a16:creationId xmlns:a16="http://schemas.microsoft.com/office/drawing/2014/main" id="{C638206D-37D8-E055-43D9-5E1513AA6DEC}"/>
              </a:ext>
            </a:extLst>
          </p:cNvPr>
          <p:cNvSpPr txBox="1"/>
          <p:nvPr/>
        </p:nvSpPr>
        <p:spPr>
          <a:xfrm>
            <a:off x="314475" y="7788510"/>
            <a:ext cx="1645002" cy="246221"/>
          </a:xfrm>
          <a:prstGeom prst="rect">
            <a:avLst/>
          </a:prstGeom>
          <a:noFill/>
        </p:spPr>
        <p:txBody>
          <a:bodyPr wrap="none" rtlCol="0">
            <a:spAutoFit/>
          </a:bodyPr>
          <a:lstStyle/>
          <a:p>
            <a:r>
              <a:rPr lang="en-GB" sz="1000">
                <a:solidFill>
                  <a:schemeClr val="bg1"/>
                </a:solidFill>
                <a:latin typeface="Montserrat" pitchFamily="2" charset="77"/>
              </a:rPr>
              <a:t>Market Value Coverage</a:t>
            </a:r>
          </a:p>
        </p:txBody>
      </p:sp>
      <p:graphicFrame>
        <p:nvGraphicFramePr>
          <p:cNvPr id="4" name="Chart 3">
            <a:extLst>
              <a:ext uri="{FF2B5EF4-FFF2-40B4-BE49-F238E27FC236}">
                <a16:creationId xmlns:a16="http://schemas.microsoft.com/office/drawing/2014/main" id="{06D7692F-2290-5CC2-ACFC-FBEDC5F23E0D}"/>
              </a:ext>
            </a:extLst>
          </p:cNvPr>
          <p:cNvGraphicFramePr>
            <a:graphicFrameLocks/>
          </p:cNvGraphicFramePr>
          <p:nvPr>
            <p:extLst>
              <p:ext uri="{D42A27DB-BD31-4B8C-83A1-F6EECF244321}">
                <p14:modId xmlns:p14="http://schemas.microsoft.com/office/powerpoint/2010/main" val="2282726665"/>
              </p:ext>
            </p:extLst>
          </p:nvPr>
        </p:nvGraphicFramePr>
        <p:xfrm>
          <a:off x="175132" y="1276208"/>
          <a:ext cx="6541038" cy="156192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a:extLst>
              <a:ext uri="{FF2B5EF4-FFF2-40B4-BE49-F238E27FC236}">
                <a16:creationId xmlns:a16="http://schemas.microsoft.com/office/drawing/2014/main" id="{CE909A56-A498-BCD9-4805-781AF88575E8}"/>
              </a:ext>
            </a:extLst>
          </p:cNvPr>
          <p:cNvGraphicFramePr>
            <a:graphicFrameLocks/>
          </p:cNvGraphicFramePr>
          <p:nvPr>
            <p:extLst>
              <p:ext uri="{D42A27DB-BD31-4B8C-83A1-F6EECF244321}">
                <p14:modId xmlns:p14="http://schemas.microsoft.com/office/powerpoint/2010/main" val="3757875014"/>
              </p:ext>
            </p:extLst>
          </p:nvPr>
        </p:nvGraphicFramePr>
        <p:xfrm>
          <a:off x="296863" y="3148261"/>
          <a:ext cx="2529556" cy="148838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779401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icture containing text&#10;&#10;Description automatically generated">
            <a:extLst>
              <a:ext uri="{FF2B5EF4-FFF2-40B4-BE49-F238E27FC236}">
                <a16:creationId xmlns:a16="http://schemas.microsoft.com/office/drawing/2014/main" id="{3F934F64-5EA6-1B48-C192-656663F1CF93}"/>
              </a:ext>
            </a:extLst>
          </p:cNvPr>
          <p:cNvPicPr>
            <a:picLocks noChangeAspect="1"/>
          </p:cNvPicPr>
          <p:nvPr/>
        </p:nvPicPr>
        <p:blipFill rotWithShape="1">
          <a:blip r:embed="rId2">
            <a:extLst>
              <a:ext uri="{28A0092B-C50C-407E-A947-70E740481C1C}">
                <a14:useLocalDpi xmlns:a14="http://schemas.microsoft.com/office/drawing/2010/main" val="0"/>
              </a:ext>
            </a:extLst>
          </a:blip>
          <a:srcRect l="5222" t="37620" r="4634" b="58817"/>
          <a:stretch/>
        </p:blipFill>
        <p:spPr>
          <a:xfrm>
            <a:off x="296863" y="6127561"/>
            <a:ext cx="6264275" cy="341523"/>
          </a:xfrm>
          <a:prstGeom prst="rect">
            <a:avLst/>
          </a:prstGeom>
        </p:spPr>
      </p:pic>
      <p:pic>
        <p:nvPicPr>
          <p:cNvPr id="20" name="Picture 19" descr="A picture containing text&#10;&#10;Description automatically generated">
            <a:extLst>
              <a:ext uri="{FF2B5EF4-FFF2-40B4-BE49-F238E27FC236}">
                <a16:creationId xmlns:a16="http://schemas.microsoft.com/office/drawing/2014/main" id="{58FA85D9-55C1-EBC4-84C1-4DE3C2963F6C}"/>
              </a:ext>
            </a:extLst>
          </p:cNvPr>
          <p:cNvPicPr>
            <a:picLocks noChangeAspect="1"/>
          </p:cNvPicPr>
          <p:nvPr/>
        </p:nvPicPr>
        <p:blipFill rotWithShape="1">
          <a:blip r:embed="rId2">
            <a:extLst>
              <a:ext uri="{28A0092B-C50C-407E-A947-70E740481C1C}">
                <a14:useLocalDpi xmlns:a14="http://schemas.microsoft.com/office/drawing/2010/main" val="0"/>
              </a:ext>
            </a:extLst>
          </a:blip>
          <a:srcRect l="5222" t="37620" r="4634" b="58817"/>
          <a:stretch/>
        </p:blipFill>
        <p:spPr>
          <a:xfrm>
            <a:off x="296863" y="4698978"/>
            <a:ext cx="6264275" cy="341523"/>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2402CC78-D275-27B0-49D0-DAF5FB9B431C}"/>
              </a:ext>
            </a:extLst>
          </p:cNvPr>
          <p:cNvPicPr>
            <a:picLocks noChangeAspect="1"/>
          </p:cNvPicPr>
          <p:nvPr/>
        </p:nvPicPr>
        <p:blipFill rotWithShape="1">
          <a:blip r:embed="rId2">
            <a:extLst>
              <a:ext uri="{28A0092B-C50C-407E-A947-70E740481C1C}">
                <a14:useLocalDpi xmlns:a14="http://schemas.microsoft.com/office/drawing/2010/main" val="0"/>
              </a:ext>
            </a:extLst>
          </a:blip>
          <a:srcRect l="5222" t="37620" r="4634" b="58817"/>
          <a:stretch/>
        </p:blipFill>
        <p:spPr>
          <a:xfrm>
            <a:off x="296863" y="892366"/>
            <a:ext cx="6264275" cy="341523"/>
          </a:xfrm>
          <a:prstGeom prst="rect">
            <a:avLst/>
          </a:prstGeom>
        </p:spPr>
      </p:pic>
      <p:pic>
        <p:nvPicPr>
          <p:cNvPr id="9" name="Picture 2" descr="17Capital is a UN PRI signatory • 17Capital">
            <a:extLst>
              <a:ext uri="{FF2B5EF4-FFF2-40B4-BE49-F238E27FC236}">
                <a16:creationId xmlns:a16="http://schemas.microsoft.com/office/drawing/2014/main" id="{BD1F1148-7537-932E-8410-8D792F594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975" y="6574706"/>
            <a:ext cx="1204225" cy="4468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6F7CBD9-7E1C-30EA-5AB9-DDAEBAFC7B91}"/>
              </a:ext>
            </a:extLst>
          </p:cNvPr>
          <p:cNvSpPr txBox="1"/>
          <p:nvPr/>
        </p:nvSpPr>
        <p:spPr>
          <a:xfrm>
            <a:off x="1570349" y="6469084"/>
            <a:ext cx="5095752" cy="825995"/>
          </a:xfrm>
          <a:prstGeom prst="rect">
            <a:avLst/>
          </a:prstGeom>
          <a:noFill/>
        </p:spPr>
        <p:txBody>
          <a:bodyPr wrap="square" rtlCol="0">
            <a:spAutoFit/>
          </a:bodyPr>
          <a:lstStyle/>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900" b="1" i="0" u="none" strike="noStrike" kern="1200" cap="none" spc="0" normalizeH="0" baseline="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PRI</a:t>
            </a:r>
            <a:r>
              <a:rPr kumimoji="0" lang="en-US" sz="900" b="0" i="0" u="none" strike="noStrike" kern="1200" cap="none" spc="0" normalizeH="0" baseline="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 is a leading global network for investors who are committed to integrating environmental, social and governance considerations into their investment practices and ownership policies. The Investment Manager, Heptagon Capital signed the UN PRI on 10</a:t>
            </a:r>
            <a:r>
              <a:rPr kumimoji="0" lang="en-US" sz="900" b="0" i="0" u="none" strike="noStrike" kern="1200" cap="none" spc="0" normalizeH="0" baseline="3000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th</a:t>
            </a:r>
            <a:r>
              <a:rPr kumimoji="0" lang="en-US" sz="900" b="0" i="0" u="none" strike="noStrike" kern="1200" cap="none" spc="0" normalizeH="0" baseline="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 July 2019. The </a:t>
            </a: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S</a:t>
            </a:r>
            <a:r>
              <a:rPr kumimoji="0" lang="en-US" sz="900" b="0" i="0" u="none" strike="noStrike" kern="1200" cap="none" spc="0" normalizeH="0" baseline="0" noProof="0" err="1">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ub</a:t>
            </a:r>
            <a:r>
              <a:rPr kumimoji="0" lang="en-US" sz="900" b="0" i="0" u="none" strike="noStrike" kern="1200" cap="none" spc="0" normalizeH="0" baseline="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-Investment Manager, WCM Investment Management, signed the UN PRI on 30</a:t>
            </a:r>
            <a:r>
              <a:rPr kumimoji="0" lang="en-US" sz="900" b="0" i="0" u="none" strike="noStrike" kern="1200" cap="none" spc="0" normalizeH="0" baseline="3000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th</a:t>
            </a:r>
            <a:r>
              <a:rPr kumimoji="0" lang="en-US" sz="900" b="0" i="0" u="none" strike="noStrike" kern="1200" cap="none" spc="0" normalizeH="0" baseline="0" noProof="0">
                <a:ln>
                  <a:noFill/>
                </a:ln>
                <a:solidFill>
                  <a:srgbClr val="2C4959"/>
                </a:solidFill>
                <a:effectLst/>
                <a:uLnTx/>
                <a:uFillTx/>
                <a:latin typeface="Open Sans" panose="020B0606030504020204" pitchFamily="34" charset="0"/>
                <a:ea typeface="Open Sans" panose="020B0606030504020204" pitchFamily="34" charset="0"/>
                <a:cs typeface="Open Sans" panose="020B0606030504020204" pitchFamily="34" charset="0"/>
              </a:rPr>
              <a:t> January 2019.</a:t>
            </a:r>
          </a:p>
        </p:txBody>
      </p:sp>
      <p:sp>
        <p:nvSpPr>
          <p:cNvPr id="19" name="TextBox 18">
            <a:extLst>
              <a:ext uri="{FF2B5EF4-FFF2-40B4-BE49-F238E27FC236}">
                <a16:creationId xmlns:a16="http://schemas.microsoft.com/office/drawing/2014/main" id="{49BD35F9-AE12-DD52-C673-967BD27423B5}"/>
              </a:ext>
            </a:extLst>
          </p:cNvPr>
          <p:cNvSpPr txBox="1"/>
          <p:nvPr/>
        </p:nvSpPr>
        <p:spPr>
          <a:xfrm>
            <a:off x="300366" y="6180721"/>
            <a:ext cx="3440242" cy="248273"/>
          </a:xfrm>
          <a:prstGeom prst="rect">
            <a:avLst/>
          </a:prstGeom>
          <a:noFill/>
        </p:spPr>
        <p:txBody>
          <a:bodyPr wrap="square">
            <a:spAutoFit/>
          </a:bodyPr>
          <a:lstStyle/>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1000" i="0" u="none" strike="noStrike" kern="1200" cap="none" spc="0" normalizeH="0" baseline="0" noProof="0">
                <a:ln>
                  <a:noFill/>
                </a:ln>
                <a:solidFill>
                  <a:schemeClr val="bg1"/>
                </a:solidFill>
                <a:effectLst/>
                <a:uLnTx/>
                <a:uFillTx/>
                <a:latin typeface="Montserrat" panose="00000500000000000000" pitchFamily="2" charset="0"/>
                <a:ea typeface="+mn-ea"/>
                <a:cs typeface="Times New Roman" panose="02020603050405020304" pitchFamily="18" charset="0"/>
              </a:rPr>
              <a:t>ESG Credentials</a:t>
            </a:r>
            <a:endPar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19E0A34-388A-757D-DD2C-F9BF1C8EA907}"/>
              </a:ext>
            </a:extLst>
          </p:cNvPr>
          <p:cNvSpPr txBox="1"/>
          <p:nvPr/>
        </p:nvSpPr>
        <p:spPr>
          <a:xfrm>
            <a:off x="5847588" y="267962"/>
            <a:ext cx="836676" cy="276999"/>
          </a:xfrm>
          <a:prstGeom prst="rect">
            <a:avLst/>
          </a:prstGeom>
          <a:noFill/>
        </p:spPr>
        <p:txBody>
          <a:bodyPr wrap="square">
            <a:spAutoFit/>
          </a:bodyPr>
          <a:lstStyle/>
          <a:p>
            <a:r>
              <a:rPr lang="en-GB" sz="1200" dirty="0">
                <a:solidFill>
                  <a:schemeClr val="accent2"/>
                </a:solidFill>
                <a:latin typeface="Montserrat SemiBold" pitchFamily="2" charset="77"/>
              </a:rPr>
              <a:t>Q2 2023</a:t>
            </a:r>
            <a:endParaRPr lang="en-US" sz="1200" dirty="0"/>
          </a:p>
        </p:txBody>
      </p:sp>
      <p:sp>
        <p:nvSpPr>
          <p:cNvPr id="16" name="TextBox 15">
            <a:extLst>
              <a:ext uri="{FF2B5EF4-FFF2-40B4-BE49-F238E27FC236}">
                <a16:creationId xmlns:a16="http://schemas.microsoft.com/office/drawing/2014/main" id="{48679281-5A13-71AC-D68E-9709FE79BFB7}"/>
              </a:ext>
            </a:extLst>
          </p:cNvPr>
          <p:cNvSpPr txBox="1"/>
          <p:nvPr/>
        </p:nvSpPr>
        <p:spPr>
          <a:xfrm>
            <a:off x="176869" y="8743077"/>
            <a:ext cx="6524368" cy="344710"/>
          </a:xfrm>
          <a:prstGeom prst="rect">
            <a:avLst/>
          </a:prstGeom>
          <a:noFill/>
        </p:spPr>
        <p:txBody>
          <a:bodyPr wrap="square">
            <a:spAutoFit/>
          </a:bodyPr>
          <a:lstStyle/>
          <a:p>
            <a:pPr algn="ctr"/>
            <a:r>
              <a:rPr lang="en-GB" sz="820" b="1" i="1">
                <a:solidFill>
                  <a:srgbClr val="2C4959"/>
                </a:solidFill>
                <a:latin typeface="Open Sans" panose="020B0606030504020204" pitchFamily="34" charset="0"/>
                <a:ea typeface="Open Sans" panose="020B0606030504020204" pitchFamily="34" charset="0"/>
                <a:cs typeface="Open Sans" panose="020B0606030504020204" pitchFamily="34" charset="0"/>
              </a:rPr>
              <a:t>MSCI rating data is no guide to future performance and the value of investments and income from them can fall as well as rise.</a:t>
            </a:r>
          </a:p>
        </p:txBody>
      </p:sp>
      <p:sp>
        <p:nvSpPr>
          <p:cNvPr id="17" name="TextBox 16">
            <a:extLst>
              <a:ext uri="{FF2B5EF4-FFF2-40B4-BE49-F238E27FC236}">
                <a16:creationId xmlns:a16="http://schemas.microsoft.com/office/drawing/2014/main" id="{B43BB454-F891-2BB8-5C8B-829B06CD1383}"/>
              </a:ext>
            </a:extLst>
          </p:cNvPr>
          <p:cNvSpPr txBox="1"/>
          <p:nvPr/>
        </p:nvSpPr>
        <p:spPr>
          <a:xfrm>
            <a:off x="214433" y="9143880"/>
            <a:ext cx="6329771" cy="461665"/>
          </a:xfrm>
          <a:prstGeom prst="rect">
            <a:avLst/>
          </a:prstGeom>
          <a:noFill/>
        </p:spPr>
        <p:txBody>
          <a:bodyPr wrap="square">
            <a:spAutoFit/>
          </a:bodyPr>
          <a:lstStyle/>
          <a:p>
            <a:r>
              <a:rPr lang="en-US" sz="800" i="1">
                <a:solidFill>
                  <a:srgbClr val="2C4959"/>
                </a:solidFill>
                <a:latin typeface="Open Sans" panose="020B0606030504020204" pitchFamily="34" charset="0"/>
                <a:ea typeface="Open Sans" panose="020B0606030504020204" pitchFamily="34" charset="0"/>
                <a:cs typeface="Open Sans" panose="020B0606030504020204" pitchFamily="34" charset="0"/>
              </a:rPr>
              <a:t>Please be aware that the use of MSCI’s ESG data constitutes just one part of the Fund’s investment process. Ratings from ESG are only one factor that may influence the ultimate sizing of positions in the Fund. Investors should therefore draw no specific interference between data provided by MSCI and the size of positions held within the Fund.</a:t>
            </a:r>
          </a:p>
        </p:txBody>
      </p:sp>
      <p:sp>
        <p:nvSpPr>
          <p:cNvPr id="21" name="TextBox 20">
            <a:extLst>
              <a:ext uri="{FF2B5EF4-FFF2-40B4-BE49-F238E27FC236}">
                <a16:creationId xmlns:a16="http://schemas.microsoft.com/office/drawing/2014/main" id="{39EF4D3A-23E2-1A98-99DE-66D0FD78EF6B}"/>
              </a:ext>
            </a:extLst>
          </p:cNvPr>
          <p:cNvSpPr txBox="1"/>
          <p:nvPr/>
        </p:nvSpPr>
        <p:spPr>
          <a:xfrm>
            <a:off x="296863" y="947654"/>
            <a:ext cx="4760912" cy="247504"/>
          </a:xfrm>
          <a:prstGeom prst="rect">
            <a:avLst/>
          </a:prstGeom>
          <a:noFill/>
        </p:spPr>
        <p:txBody>
          <a:bodyPr wrap="square">
            <a:spAutoFit/>
          </a:bodyPr>
          <a:lstStyle/>
          <a:p>
            <a:pPr algn="just">
              <a:lnSpc>
                <a:spcPct val="107000"/>
              </a:lnSpc>
              <a:spcAft>
                <a:spcPts val="800"/>
              </a:spcAft>
            </a:pPr>
            <a:r>
              <a:rPr lang="en-US" sz="1000">
                <a:solidFill>
                  <a:schemeClr val="bg1"/>
                </a:solidFill>
                <a:latin typeface="Montserrat" pitchFamily="2" charset="77"/>
                <a:cs typeface="Times New Roman" panose="02020603050405020304" pitchFamily="18" charset="0"/>
              </a:rPr>
              <a:t>Methodology</a:t>
            </a:r>
            <a:endParaRPr lang="en-GB" sz="1000">
              <a:solidFill>
                <a:schemeClr val="bg1"/>
              </a:solidFill>
              <a:latin typeface="Montserrat" pitchFamily="2" charset="77"/>
            </a:endParaRPr>
          </a:p>
        </p:txBody>
      </p:sp>
      <p:sp>
        <p:nvSpPr>
          <p:cNvPr id="22" name="TextBox 21">
            <a:extLst>
              <a:ext uri="{FF2B5EF4-FFF2-40B4-BE49-F238E27FC236}">
                <a16:creationId xmlns:a16="http://schemas.microsoft.com/office/drawing/2014/main" id="{807EBD47-C3AD-7F3E-E5F2-8E13A3BD9F25}"/>
              </a:ext>
            </a:extLst>
          </p:cNvPr>
          <p:cNvSpPr txBox="1"/>
          <p:nvPr/>
        </p:nvSpPr>
        <p:spPr>
          <a:xfrm>
            <a:off x="296863" y="4765226"/>
            <a:ext cx="3429000" cy="246221"/>
          </a:xfrm>
          <a:prstGeom prst="rect">
            <a:avLst/>
          </a:prstGeom>
          <a:noFill/>
        </p:spPr>
        <p:txBody>
          <a:bodyPr wrap="square">
            <a:spAutoFit/>
          </a:bodyPr>
          <a:lstStyle/>
          <a:p>
            <a:r>
              <a:rPr lang="en-US" sz="1000">
                <a:solidFill>
                  <a:schemeClr val="bg1"/>
                </a:solidFill>
                <a:latin typeface="Montserrat" pitchFamily="2" charset="77"/>
                <a:cs typeface="Times New Roman" panose="02020603050405020304" pitchFamily="18" charset="0"/>
              </a:rPr>
              <a:t>SFDR</a:t>
            </a:r>
            <a:endParaRPr lang="en-US" sz="1000"/>
          </a:p>
        </p:txBody>
      </p:sp>
      <p:sp>
        <p:nvSpPr>
          <p:cNvPr id="4" name="TextBox 3">
            <a:extLst>
              <a:ext uri="{FF2B5EF4-FFF2-40B4-BE49-F238E27FC236}">
                <a16:creationId xmlns:a16="http://schemas.microsoft.com/office/drawing/2014/main" id="{E1A2A5A9-F925-F73C-E577-91172527E83F}"/>
              </a:ext>
            </a:extLst>
          </p:cNvPr>
          <p:cNvSpPr txBox="1"/>
          <p:nvPr/>
        </p:nvSpPr>
        <p:spPr>
          <a:xfrm>
            <a:off x="208345" y="5018485"/>
            <a:ext cx="6470248" cy="1122359"/>
          </a:xfrm>
          <a:prstGeom prst="rect">
            <a:avLst/>
          </a:prstGeom>
          <a:noFill/>
        </p:spPr>
        <p:txBody>
          <a:bodyPr wrap="square" rtlCol="0">
            <a:spAutoFit/>
          </a:bodyPr>
          <a:lstStyle/>
          <a:p>
            <a:pPr lvl="0" algn="just">
              <a:lnSpc>
                <a:spcPct val="107000"/>
              </a:lnSpc>
              <a:spcAft>
                <a:spcPts val="800"/>
              </a:spcAft>
            </a:pPr>
            <a:r>
              <a:rPr lang="en-US" sz="900" b="0" i="0" u="none" strike="noStrike" baseline="0">
                <a:solidFill>
                  <a:srgbClr val="2A4959"/>
                </a:solidFill>
                <a:latin typeface="Open Sans" pitchFamily="2" charset="0"/>
              </a:rPr>
              <a:t>This Fund has been classified as an Article 8 for the purposes of the EU’s Sustainable Finance Disclosure Regulation (‘SFDR’). The Fund promotes environmental and/or social characteristics but does not have sustainable investment as its primary objective. It might invest partially in assets that have a sustainable objective, for instance assets that are qualified as sustainable according to EU classifications but does not place significantly higher importance on the environmental objective of each underlying investment. Please see </a:t>
            </a:r>
            <a:r>
              <a:rPr lang="en-US" sz="900" b="0" i="0" u="sng" strike="noStrike" baseline="0">
                <a:solidFill>
                  <a:schemeClr val="accent2"/>
                </a:solidFill>
                <a:latin typeface="Open Sans" pitchFamily="2" charset="0"/>
                <a:hlinkClick r:id="rId4">
                  <a:extLst>
                    <a:ext uri="{A12FA001-AC4F-418D-AE19-62706E023703}">
                      <ahyp:hlinkClr xmlns:ahyp="http://schemas.microsoft.com/office/drawing/2018/hyperlinkcolor" val="tx"/>
                    </a:ext>
                  </a:extLst>
                </a:hlinkClick>
              </a:rPr>
              <a:t>Prospectus</a:t>
            </a:r>
            <a:r>
              <a:rPr lang="en-US" sz="900">
                <a:latin typeface="Open Sans" pitchFamily="2" charset="0"/>
                <a:ea typeface="Open Sans" pitchFamily="2" charset="0"/>
                <a:cs typeface="Open Sans" pitchFamily="2" charset="0"/>
              </a:rPr>
              <a:t> </a:t>
            </a:r>
            <a:r>
              <a:rPr lang="en-US" sz="900" b="0" i="0" u="none" strike="noStrike" baseline="0">
                <a:solidFill>
                  <a:srgbClr val="2A4959"/>
                </a:solidFill>
                <a:latin typeface="Open Sans" pitchFamily="2" charset="0"/>
              </a:rPr>
              <a:t>for further information on the Funds environmental and/or social characteristics and relevant sustainability risks and principal adverse impacts which may impact the Fund’s performance. </a:t>
            </a:r>
            <a:endParaRPr lang="en-US" sz="900">
              <a:solidFill>
                <a:srgbClr val="2C4959"/>
              </a:solidFill>
              <a:latin typeface="Open Sans" pitchFamily="2" charset="0"/>
              <a:ea typeface="Open Sans" pitchFamily="2" charset="0"/>
              <a:cs typeface="Open Sans" pitchFamily="2" charset="0"/>
            </a:endParaRPr>
          </a:p>
        </p:txBody>
      </p:sp>
      <p:sp>
        <p:nvSpPr>
          <p:cNvPr id="2" name="Google Shape;662;p40">
            <a:extLst>
              <a:ext uri="{FF2B5EF4-FFF2-40B4-BE49-F238E27FC236}">
                <a16:creationId xmlns:a16="http://schemas.microsoft.com/office/drawing/2014/main" id="{72248C37-FE5D-B2E5-0D41-1B6E850A5F9B}"/>
              </a:ext>
            </a:extLst>
          </p:cNvPr>
          <p:cNvSpPr txBox="1">
            <a:spLocks/>
          </p:cNvSpPr>
          <p:nvPr/>
        </p:nvSpPr>
        <p:spPr>
          <a:xfrm>
            <a:off x="310655" y="65024"/>
            <a:ext cx="5078250" cy="703016"/>
          </a:xfrm>
          <a:prstGeom prst="rect">
            <a:avLst/>
          </a:prstGeom>
          <a:noFill/>
          <a:ln>
            <a:noFill/>
          </a:ln>
        </p:spPr>
        <p:txBody>
          <a:bodyPr spcFirstLastPara="1" wrap="square" lIns="0" tIns="68569" rIns="68569" bIns="68569" anchor="ctr" anchorCtr="0">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en-GB" sz="1200" b="1">
                <a:solidFill>
                  <a:schemeClr val="bg1"/>
                </a:solidFill>
                <a:latin typeface="Montserrat" pitchFamily="2" charset="77"/>
              </a:rPr>
              <a:t>WCM Global Equity Fund </a:t>
            </a:r>
          </a:p>
          <a:p>
            <a:pPr>
              <a:lnSpc>
                <a:spcPct val="150000"/>
              </a:lnSpc>
            </a:pPr>
            <a:r>
              <a:rPr lang="en-GB" sz="1000">
                <a:solidFill>
                  <a:schemeClr val="accent2"/>
                </a:solidFill>
                <a:latin typeface="Montserrat Medium" pitchFamily="2" charset="77"/>
                <a:ea typeface="Open Sans" panose="020B0606030504020204" pitchFamily="34" charset="0"/>
                <a:cs typeface="Open Sans" panose="020B0606030504020204" pitchFamily="34" charset="0"/>
              </a:rPr>
              <a:t>C USD </a:t>
            </a:r>
            <a:r>
              <a:rPr lang="en-GB" sz="1000" err="1">
                <a:solidFill>
                  <a:schemeClr val="accent2"/>
                </a:solidFill>
                <a:latin typeface="Montserrat Medium" pitchFamily="2" charset="77"/>
                <a:ea typeface="Open Sans" panose="020B0606030504020204" pitchFamily="34" charset="0"/>
                <a:cs typeface="Open Sans" panose="020B0606030504020204" pitchFamily="34" charset="0"/>
              </a:rPr>
              <a:t>Acc</a:t>
            </a:r>
            <a:r>
              <a:rPr lang="en-GB" sz="1000">
                <a:solidFill>
                  <a:schemeClr val="accent2"/>
                </a:solidFill>
                <a:latin typeface="Montserrat Medium" pitchFamily="2" charset="77"/>
                <a:ea typeface="Open Sans" panose="020B0606030504020204" pitchFamily="34" charset="0"/>
                <a:cs typeface="Open Sans" panose="020B0606030504020204" pitchFamily="34" charset="0"/>
              </a:rPr>
              <a:t> (IE00BYZ09Q19)</a:t>
            </a:r>
            <a:endParaRPr lang="en-US" sz="1000">
              <a:solidFill>
                <a:schemeClr val="accent2"/>
              </a:solidFill>
              <a:latin typeface="Montserrat SemiBold" pitchFamily="2" charset="77"/>
            </a:endParaRPr>
          </a:p>
        </p:txBody>
      </p:sp>
      <p:sp>
        <p:nvSpPr>
          <p:cNvPr id="3" name="TextBox 2">
            <a:extLst>
              <a:ext uri="{FF2B5EF4-FFF2-40B4-BE49-F238E27FC236}">
                <a16:creationId xmlns:a16="http://schemas.microsoft.com/office/drawing/2014/main" id="{FE6AA61B-9C6A-5267-EF09-912938966096}"/>
              </a:ext>
            </a:extLst>
          </p:cNvPr>
          <p:cNvSpPr txBox="1"/>
          <p:nvPr/>
        </p:nvSpPr>
        <p:spPr>
          <a:xfrm>
            <a:off x="215838" y="1337488"/>
            <a:ext cx="6450263" cy="3265317"/>
          </a:xfrm>
          <a:prstGeom prst="rect">
            <a:avLst/>
          </a:prstGeom>
          <a:noFill/>
        </p:spPr>
        <p:txBody>
          <a:bodyPr wrap="square" rtlCol="0">
            <a:spAutoFit/>
          </a:bodyPr>
          <a:lstStyle/>
          <a:p>
            <a:pPr algn="just">
              <a:lnSpc>
                <a:spcPct val="107000"/>
              </a:lnSpc>
              <a:spcAft>
                <a:spcPts val="800"/>
              </a:spcAft>
            </a:pPr>
            <a:r>
              <a:rPr lang="en-US" sz="900" b="1">
                <a:solidFill>
                  <a:srgbClr val="2C4959"/>
                </a:solidFill>
                <a:effectLst/>
                <a:latin typeface="Open Sans" panose="020B0606030504020204" pitchFamily="34" charset="0"/>
                <a:ea typeface="Open Sans" panose="020B0606030504020204" pitchFamily="34" charset="0"/>
                <a:cs typeface="Open Sans" panose="020B0606030504020204" pitchFamily="34" charset="0"/>
              </a:rPr>
              <a:t>ESG Quality Score</a:t>
            </a:r>
            <a:r>
              <a:rPr lang="en-US"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 measures the ability of underlying holdings to manage key medium to long-term risks and opportunities arising from environmental, social, and governance factors. It is based on MSCI ESG Ratings and is measured on a scale of 0 to 10 (worst to best). The distribution of scores is based on the universe of approximately 28,000 funds included in MSCI ESG Fund Metrics.</a:t>
            </a:r>
            <a:endParaRPr lang="en-GB" sz="900">
              <a:solidFill>
                <a:srgbClr val="2C4959"/>
              </a:solidFill>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07000"/>
              </a:lnSpc>
              <a:spcAft>
                <a:spcPts val="800"/>
              </a:spcAft>
            </a:pPr>
            <a:r>
              <a:rPr lang="en-US" sz="900" b="1">
                <a:solidFill>
                  <a:srgbClr val="2C4959"/>
                </a:solidFill>
                <a:effectLst/>
                <a:latin typeface="Open Sans" panose="020B0606030504020204" pitchFamily="34" charset="0"/>
                <a:ea typeface="Open Sans" panose="020B0606030504020204" pitchFamily="34" charset="0"/>
                <a:cs typeface="Open Sans" panose="020B0606030504020204" pitchFamily="34" charset="0"/>
              </a:rPr>
              <a:t>ESG Ratings Distribution</a:t>
            </a:r>
            <a:r>
              <a:rPr lang="en-US"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 represents the percentage of a portfolio’s market value coming from holdings classified as ESG Ratings Leaders (AAA and AA), Average (A, BBB, and BB), and Laggards (B and CCC).</a:t>
            </a:r>
            <a:endParaRPr lang="en-GB" sz="900">
              <a:solidFill>
                <a:srgbClr val="2C4959"/>
              </a:solidFill>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07000"/>
              </a:lnSpc>
              <a:spcAft>
                <a:spcPts val="800"/>
              </a:spcAft>
            </a:pPr>
            <a:r>
              <a:rPr lang="en-US" sz="900" b="1">
                <a:solidFill>
                  <a:srgbClr val="2C4959"/>
                </a:solidFill>
                <a:effectLst/>
                <a:latin typeface="Open Sans" panose="020B0606030504020204" pitchFamily="34" charset="0"/>
                <a:ea typeface="Open Sans" panose="020B0606030504020204" pitchFamily="34" charset="0"/>
                <a:cs typeface="Open Sans" panose="020B0606030504020204" pitchFamily="34" charset="0"/>
              </a:rPr>
              <a:t>Carbon Risk</a:t>
            </a:r>
            <a:r>
              <a:rPr lang="en-US"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 measures exposure to carbon intensive companies. It is based on MSCI Carbon Metrics and is calculated as the portfolio weighted average of issuer carbon intensity. At the issuer level, Carbon Intensity is the ratio of annual scope 1 and 2 carbon emissions to annual revenue. Carbon Risk is categorized as Very Low (0 to &lt;15), Low (15 to &lt;70), Moderate (70 to &lt;250), High (250 to &lt;525), and Very High (&gt;=525).</a:t>
            </a:r>
          </a:p>
          <a:p>
            <a:pPr algn="just">
              <a:lnSpc>
                <a:spcPct val="107000"/>
              </a:lnSpc>
              <a:spcAft>
                <a:spcPts val="800"/>
              </a:spcAft>
            </a:pPr>
            <a:r>
              <a:rPr lang="en-US" sz="900" b="1">
                <a:solidFill>
                  <a:srgbClr val="2C4959"/>
                </a:solidFill>
                <a:effectLst/>
                <a:latin typeface="Open Sans" panose="020B0606030504020204" pitchFamily="34" charset="0"/>
                <a:ea typeface="Open Sans" panose="020B0606030504020204" pitchFamily="34" charset="0"/>
                <a:cs typeface="Open Sans" panose="020B0606030504020204" pitchFamily="34" charset="0"/>
              </a:rPr>
              <a:t>Carbon Emissions - Scope 1+2 Intensity</a:t>
            </a:r>
            <a:r>
              <a:rPr lang="en-US"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 This figure represents the company's most recently reported or estimated Scope 1 + Scope 2 greenhouse gas emissions normalized by sales in USD (t/USD million sales), which allows for comparison between companies of different sizes.</a:t>
            </a:r>
          </a:p>
          <a:p>
            <a:pPr algn="just">
              <a:lnSpc>
                <a:spcPct val="107000"/>
              </a:lnSpc>
              <a:spcAft>
                <a:spcPts val="800"/>
              </a:spcAft>
            </a:pPr>
            <a:r>
              <a:rPr lang="en-US" sz="900" b="1">
                <a:solidFill>
                  <a:srgbClr val="2C4959"/>
                </a:solidFill>
                <a:latin typeface="Open Sans" panose="020B0606030504020204" pitchFamily="34" charset="0"/>
                <a:ea typeface="Open Sans" panose="020B0606030504020204" pitchFamily="34" charset="0"/>
                <a:cs typeface="Open Sans" panose="020B0606030504020204" pitchFamily="34" charset="0"/>
              </a:rPr>
              <a:t>ESG Ratings Momentum </a:t>
            </a: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represents the percentage of a portfolio’s market value coming from holdings that have had an ESG Ratings upgrade, and those with a downgrade, since their previous ESG Rating assessment.</a:t>
            </a:r>
          </a:p>
          <a:p>
            <a:pPr algn="just">
              <a:lnSpc>
                <a:spcPct val="107000"/>
              </a:lnSpc>
              <a:spcAft>
                <a:spcPts val="800"/>
              </a:spcAft>
            </a:pPr>
            <a:r>
              <a:rPr lang="en-US" sz="900" b="1">
                <a:solidFill>
                  <a:srgbClr val="2C4959"/>
                </a:solidFill>
                <a:latin typeface="Open Sans" panose="020B0606030504020204" pitchFamily="34" charset="0"/>
                <a:ea typeface="Open Sans" panose="020B0606030504020204" pitchFamily="34" charset="0"/>
                <a:cs typeface="Open Sans" panose="020B0606030504020204" pitchFamily="34" charset="0"/>
              </a:rPr>
              <a:t>Reputational Risk </a:t>
            </a: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represents the percentage of a portfolio’s market value coming from holdings involved in very severe controversial events. It is based on MSCI ESG </a:t>
            </a:r>
            <a:r>
              <a:rPr lang="en-GB" sz="900">
                <a:solidFill>
                  <a:srgbClr val="2C4959"/>
                </a:solidFill>
                <a:latin typeface="Open Sans" panose="020B0606030504020204" pitchFamily="34" charset="0"/>
                <a:ea typeface="Open Sans" panose="020B0606030504020204" pitchFamily="34" charset="0"/>
                <a:cs typeface="Open Sans" panose="020B0606030504020204" pitchFamily="34" charset="0"/>
              </a:rPr>
              <a:t>Controversies. Portfolio level Reputational Risk is </a:t>
            </a: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categorized as Very Low (0%), Low (&gt;0% to &lt;1%), Moderate (1% to &lt;5%), High (5% to &lt;10%), and Very High </a:t>
            </a:r>
            <a:r>
              <a:rPr lang="en-GB" sz="900">
                <a:solidFill>
                  <a:srgbClr val="2C4959"/>
                </a:solidFill>
                <a:latin typeface="Open Sans" panose="020B0606030504020204" pitchFamily="34" charset="0"/>
                <a:ea typeface="Open Sans" panose="020B0606030504020204" pitchFamily="34" charset="0"/>
                <a:cs typeface="Open Sans" panose="020B0606030504020204" pitchFamily="34" charset="0"/>
              </a:rPr>
              <a:t>(&gt;=10%).</a:t>
            </a:r>
            <a:endPar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0A74F2CB-502A-C520-74EA-4F8CE9D86355}"/>
              </a:ext>
            </a:extLst>
          </p:cNvPr>
          <p:cNvPicPr>
            <a:picLocks noChangeAspect="1"/>
          </p:cNvPicPr>
          <p:nvPr/>
        </p:nvPicPr>
        <p:blipFill rotWithShape="1">
          <a:blip r:embed="rId2">
            <a:extLst>
              <a:ext uri="{28A0092B-C50C-407E-A947-70E740481C1C}">
                <a14:useLocalDpi xmlns:a14="http://schemas.microsoft.com/office/drawing/2010/main" val="0"/>
              </a:ext>
            </a:extLst>
          </a:blip>
          <a:srcRect l="5222" t="37620" r="4634" b="58817"/>
          <a:stretch/>
        </p:blipFill>
        <p:spPr>
          <a:xfrm>
            <a:off x="296863" y="7391113"/>
            <a:ext cx="6264275" cy="341523"/>
          </a:xfrm>
          <a:prstGeom prst="rect">
            <a:avLst/>
          </a:prstGeom>
        </p:spPr>
      </p:pic>
      <p:sp>
        <p:nvSpPr>
          <p:cNvPr id="7" name="TextBox 6">
            <a:extLst>
              <a:ext uri="{FF2B5EF4-FFF2-40B4-BE49-F238E27FC236}">
                <a16:creationId xmlns:a16="http://schemas.microsoft.com/office/drawing/2014/main" id="{031ACE8D-3A37-1E49-A065-EEEE5DACBB2B}"/>
              </a:ext>
            </a:extLst>
          </p:cNvPr>
          <p:cNvSpPr txBox="1"/>
          <p:nvPr/>
        </p:nvSpPr>
        <p:spPr>
          <a:xfrm>
            <a:off x="203200" y="7723691"/>
            <a:ext cx="6434667" cy="974241"/>
          </a:xfrm>
          <a:prstGeom prst="rect">
            <a:avLst/>
          </a:prstGeom>
          <a:noFill/>
        </p:spPr>
        <p:txBody>
          <a:bodyPr wrap="square" rtlCol="0">
            <a:spAutoFit/>
          </a:bodyPr>
          <a:lstStyle/>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GB" sz="900" b="0" i="0" u="none" strike="noStrike" kern="1200" cap="none" spc="0" normalizeH="0" baseline="0" noProof="0">
                <a:ln>
                  <a:noFill/>
                </a:ln>
                <a:solidFill>
                  <a:srgbClr val="44546A"/>
                </a:solidFill>
                <a:effectLst/>
                <a:uLnTx/>
                <a:uFillTx/>
                <a:latin typeface="Open Sans" panose="020B0606030504020204" pitchFamily="34" charset="0"/>
                <a:ea typeface="Open Sans" panose="020B0606030504020204" pitchFamily="34" charset="0"/>
                <a:cs typeface="Open Sans" panose="020B0606030504020204" pitchFamily="34" charset="0"/>
              </a:rPr>
              <a:t>The Fund is subject to special risk considerations including geographic concentration risk, portfolio concentration risk and operational risk. The investment return and principal value of an investment will fluctuate so that the investor’s shares, when redeemed, may be worth more or less than their original cost. Any investor should consider the investment objectives, risks and charges and expenses of the Fund carefully before investing. Where an investment is denominated in a currency other than the investor’s currency, changes in rates of exchange may have an adverse effect on the value, price of, or income derived from the investment.</a:t>
            </a:r>
          </a:p>
        </p:txBody>
      </p:sp>
      <p:sp>
        <p:nvSpPr>
          <p:cNvPr id="8" name="TextBox 7">
            <a:extLst>
              <a:ext uri="{FF2B5EF4-FFF2-40B4-BE49-F238E27FC236}">
                <a16:creationId xmlns:a16="http://schemas.microsoft.com/office/drawing/2014/main" id="{3DF42AF9-37E3-CF09-AA77-717EE66B7A94}"/>
              </a:ext>
            </a:extLst>
          </p:cNvPr>
          <p:cNvSpPr txBox="1"/>
          <p:nvPr/>
        </p:nvSpPr>
        <p:spPr>
          <a:xfrm>
            <a:off x="315910" y="7454268"/>
            <a:ext cx="1211263" cy="246221"/>
          </a:xfrm>
          <a:prstGeom prst="rect">
            <a:avLst/>
          </a:prstGeom>
          <a:noFill/>
        </p:spPr>
        <p:txBody>
          <a:bodyPr wrap="square" rtlCol="0">
            <a:spAutoFit/>
          </a:bodyPr>
          <a:lstStyle/>
          <a:p>
            <a:r>
              <a:rPr lang="en-US" sz="1000">
                <a:solidFill>
                  <a:prstClr val="white"/>
                </a:solidFill>
                <a:latin typeface="Montserrat" pitchFamily="2" charset="77"/>
                <a:cs typeface="Times New Roman" panose="02020603050405020304" pitchFamily="18" charset="0"/>
              </a:rPr>
              <a:t>Risk warning\s</a:t>
            </a:r>
            <a:endParaRPr lang="en-US"/>
          </a:p>
        </p:txBody>
      </p:sp>
    </p:spTree>
    <p:extLst>
      <p:ext uri="{BB962C8B-B14F-4D97-AF65-F5344CB8AC3E}">
        <p14:creationId xmlns:p14="http://schemas.microsoft.com/office/powerpoint/2010/main" val="3444751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text&#10;&#10;Description automatically generated">
            <a:extLst>
              <a:ext uri="{FF2B5EF4-FFF2-40B4-BE49-F238E27FC236}">
                <a16:creationId xmlns:a16="http://schemas.microsoft.com/office/drawing/2014/main" id="{586FBDC3-E941-B696-6B8B-E562FF56372A}"/>
              </a:ext>
            </a:extLst>
          </p:cNvPr>
          <p:cNvPicPr>
            <a:picLocks noChangeAspect="1"/>
          </p:cNvPicPr>
          <p:nvPr/>
        </p:nvPicPr>
        <p:blipFill rotWithShape="1">
          <a:blip r:embed="rId3">
            <a:extLst>
              <a:ext uri="{28A0092B-C50C-407E-A947-70E740481C1C}">
                <a14:useLocalDpi xmlns:a14="http://schemas.microsoft.com/office/drawing/2010/main" val="0"/>
              </a:ext>
            </a:extLst>
          </a:blip>
          <a:srcRect l="5222" t="37620" r="4634" b="58817"/>
          <a:stretch/>
        </p:blipFill>
        <p:spPr>
          <a:xfrm>
            <a:off x="296863" y="985586"/>
            <a:ext cx="6264275" cy="341523"/>
          </a:xfrm>
          <a:prstGeom prst="rect">
            <a:avLst/>
          </a:prstGeom>
        </p:spPr>
      </p:pic>
      <p:sp>
        <p:nvSpPr>
          <p:cNvPr id="9" name="TextBox 8">
            <a:extLst>
              <a:ext uri="{FF2B5EF4-FFF2-40B4-BE49-F238E27FC236}">
                <a16:creationId xmlns:a16="http://schemas.microsoft.com/office/drawing/2014/main" id="{C249EB62-73C4-B8E2-7E80-E59F8F720E1A}"/>
              </a:ext>
            </a:extLst>
          </p:cNvPr>
          <p:cNvSpPr txBox="1"/>
          <p:nvPr/>
        </p:nvSpPr>
        <p:spPr>
          <a:xfrm>
            <a:off x="5847588" y="267962"/>
            <a:ext cx="836676" cy="276999"/>
          </a:xfrm>
          <a:prstGeom prst="rect">
            <a:avLst/>
          </a:prstGeom>
          <a:noFill/>
        </p:spPr>
        <p:txBody>
          <a:bodyPr wrap="square">
            <a:spAutoFit/>
          </a:bodyPr>
          <a:lstStyle/>
          <a:p>
            <a:r>
              <a:rPr lang="en-GB" sz="1200" dirty="0">
                <a:solidFill>
                  <a:schemeClr val="accent2"/>
                </a:solidFill>
                <a:latin typeface="Montserrat SemiBold" pitchFamily="2" charset="77"/>
              </a:rPr>
              <a:t>Q2 2023</a:t>
            </a:r>
            <a:endParaRPr lang="en-US" sz="1200" dirty="0"/>
          </a:p>
        </p:txBody>
      </p:sp>
      <p:sp>
        <p:nvSpPr>
          <p:cNvPr id="11" name="TextBox 10">
            <a:extLst>
              <a:ext uri="{FF2B5EF4-FFF2-40B4-BE49-F238E27FC236}">
                <a16:creationId xmlns:a16="http://schemas.microsoft.com/office/drawing/2014/main" id="{FB12F82F-E2C7-46EA-0F56-94CD3C92DE18}"/>
              </a:ext>
            </a:extLst>
          </p:cNvPr>
          <p:cNvSpPr txBox="1"/>
          <p:nvPr/>
        </p:nvSpPr>
        <p:spPr>
          <a:xfrm>
            <a:off x="178199" y="8845299"/>
            <a:ext cx="6524368" cy="344710"/>
          </a:xfrm>
          <a:prstGeom prst="rect">
            <a:avLst/>
          </a:prstGeom>
          <a:noFill/>
        </p:spPr>
        <p:txBody>
          <a:bodyPr wrap="square">
            <a:spAutoFit/>
          </a:bodyPr>
          <a:lstStyle/>
          <a:p>
            <a:pPr algn="ctr"/>
            <a:r>
              <a:rPr lang="en-GB" sz="820" b="1" i="1">
                <a:solidFill>
                  <a:srgbClr val="2C4959"/>
                </a:solidFill>
                <a:latin typeface="Open Sans" panose="020B0606030504020204" pitchFamily="34" charset="0"/>
                <a:ea typeface="Open Sans" panose="020B0606030504020204" pitchFamily="34" charset="0"/>
                <a:cs typeface="Open Sans" panose="020B0606030504020204" pitchFamily="34" charset="0"/>
              </a:rPr>
              <a:t>MSCI rating data is no guide to future performance and the value of investments and income from them can fall as well as rise.</a:t>
            </a:r>
          </a:p>
        </p:txBody>
      </p:sp>
      <p:sp>
        <p:nvSpPr>
          <p:cNvPr id="12" name="TextBox 11">
            <a:extLst>
              <a:ext uri="{FF2B5EF4-FFF2-40B4-BE49-F238E27FC236}">
                <a16:creationId xmlns:a16="http://schemas.microsoft.com/office/drawing/2014/main" id="{962AAB41-9ACC-7B34-1543-894A7794366A}"/>
              </a:ext>
            </a:extLst>
          </p:cNvPr>
          <p:cNvSpPr txBox="1"/>
          <p:nvPr/>
        </p:nvSpPr>
        <p:spPr>
          <a:xfrm>
            <a:off x="231367" y="9143880"/>
            <a:ext cx="6329771" cy="461665"/>
          </a:xfrm>
          <a:prstGeom prst="rect">
            <a:avLst/>
          </a:prstGeom>
          <a:noFill/>
        </p:spPr>
        <p:txBody>
          <a:bodyPr wrap="square">
            <a:spAutoFit/>
          </a:bodyPr>
          <a:lstStyle/>
          <a:p>
            <a:r>
              <a:rPr lang="en-US" sz="800" i="1">
                <a:solidFill>
                  <a:srgbClr val="2C4959"/>
                </a:solidFill>
                <a:latin typeface="Open Sans" panose="020B0606030504020204" pitchFamily="34" charset="0"/>
                <a:ea typeface="Open Sans" panose="020B0606030504020204" pitchFamily="34" charset="0"/>
                <a:cs typeface="Open Sans" panose="020B0606030504020204" pitchFamily="34" charset="0"/>
              </a:rPr>
              <a:t>Please be aware that the use of MSCI’s ESG data constitutes just one part of the Fund’s investment process. Ratings from ESG are only one factor that may influence the ultimate sizing of positions in the Fund. Investors should therefore draw no specific interference between data provided by MSCI and the size of positions held within the Fund.</a:t>
            </a:r>
          </a:p>
        </p:txBody>
      </p:sp>
      <p:sp>
        <p:nvSpPr>
          <p:cNvPr id="4" name="TextBox 3">
            <a:extLst>
              <a:ext uri="{FF2B5EF4-FFF2-40B4-BE49-F238E27FC236}">
                <a16:creationId xmlns:a16="http://schemas.microsoft.com/office/drawing/2014/main" id="{34878B12-0EBC-54A2-E978-DB52EC8504EF}"/>
              </a:ext>
            </a:extLst>
          </p:cNvPr>
          <p:cNvSpPr txBox="1"/>
          <p:nvPr/>
        </p:nvSpPr>
        <p:spPr>
          <a:xfrm>
            <a:off x="296863" y="1040281"/>
            <a:ext cx="3733800" cy="246221"/>
          </a:xfrm>
          <a:prstGeom prst="rect">
            <a:avLst/>
          </a:prstGeom>
          <a:noFill/>
        </p:spPr>
        <p:txBody>
          <a:bodyPr wrap="square" rtlCol="0">
            <a:spAutoFit/>
          </a:bodyPr>
          <a:lstStyle/>
          <a:p>
            <a:r>
              <a:rPr lang="en-US" sz="1000">
                <a:solidFill>
                  <a:prstClr val="white"/>
                </a:solidFill>
                <a:latin typeface="Montserrat" pitchFamily="2" charset="77"/>
                <a:cs typeface="Times New Roman" panose="02020603050405020304" pitchFamily="18" charset="0"/>
              </a:rPr>
              <a:t>Important Information and Disclosure</a:t>
            </a:r>
            <a:endParaRPr lang="en-US"/>
          </a:p>
        </p:txBody>
      </p:sp>
      <p:sp>
        <p:nvSpPr>
          <p:cNvPr id="5" name="TextBox 4">
            <a:extLst>
              <a:ext uri="{FF2B5EF4-FFF2-40B4-BE49-F238E27FC236}">
                <a16:creationId xmlns:a16="http://schemas.microsoft.com/office/drawing/2014/main" id="{48E5C80A-9DD8-509B-24A4-0E636168280B}"/>
              </a:ext>
            </a:extLst>
          </p:cNvPr>
          <p:cNvSpPr txBox="1"/>
          <p:nvPr/>
        </p:nvSpPr>
        <p:spPr>
          <a:xfrm>
            <a:off x="203200" y="1451502"/>
            <a:ext cx="6451600" cy="7413696"/>
          </a:xfrm>
          <a:prstGeom prst="rect">
            <a:avLst/>
          </a:prstGeom>
          <a:noFill/>
        </p:spPr>
        <p:txBody>
          <a:bodyPr wrap="square" rtlCol="0">
            <a:spAutoFit/>
          </a:bodyPr>
          <a:lstStyle/>
          <a:p>
            <a:pPr lvl="0" algn="just">
              <a:lnSpc>
                <a:spcPct val="107000"/>
              </a:lnSpc>
              <a:spcAft>
                <a:spcPts val="800"/>
              </a:spcAft>
              <a:defRPr/>
            </a:pP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Heptagon Capital Limited, Heptagon Capital LLP and its affiliate companies and its members, officers, employees, agents and advisors disclaim any and all liability relating to these materials, except to the extent required by applicable law or regulations, including, without limitation, any express or implied representations or warranties for statements or errors contained in, and omissions from, these materials. Certain assumptions have been made, and/or parameters set, in the preparation of these materials which have resulted in the returns detailed herein, and no representation or warranty is made that any returns indicated will be achieved. Changes to assumptions or parameters may have a material impact on the returns detailed</a:t>
            </a: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 </a:t>
            </a: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This document should not be copied to any other person without our express consent. This document should not be considered an offer to buy or sell investments.</a:t>
            </a:r>
          </a:p>
          <a:p>
            <a:pPr lvl="0" algn="just">
              <a:lnSpc>
                <a:spcPct val="107000"/>
              </a:lnSpc>
              <a:spcAft>
                <a:spcPts val="800"/>
              </a:spcAft>
            </a:pP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Heptagon Capital Limited has issued this communication as investment manager for Heptagon Fund ICAV (the “ICAV”), an umbrella fund with segregated liability between sub-funds (the “Funds”) and authorised pursuant to the European Communities (Undertakings for Collective Investment in Transferable Securities) Regulations, 2011, as amended, and is licensed to conduct investment services by the Malta Financial Services Authority. Heptagon Capital LLP is authorised and regulated in the UK by the Financial Conduct Authority (FRN: 403304) and is the sub-investment manager for a number of the Funds. Heptagon Capital, 63 Brook Street, Mayfair, London W1K 4HS ~ Tel: +44 20 7070 1800</a:t>
            </a:r>
          </a:p>
          <a:p>
            <a:pPr lvl="0" algn="just">
              <a:lnSpc>
                <a:spcPct val="107000"/>
              </a:lnSpc>
              <a:spcAft>
                <a:spcPts val="800"/>
              </a:spcAft>
            </a:pP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Representative and Paying Agent in Switzerland is Société Générale, Paris, Zurich branch, </a:t>
            </a:r>
            <a:r>
              <a:rPr lang="en-GB" sz="900" err="1">
                <a:solidFill>
                  <a:srgbClr val="44546A"/>
                </a:solidFill>
                <a:latin typeface="Open Sans" panose="020B0606030504020204" pitchFamily="34" charset="0"/>
                <a:ea typeface="Open Sans" panose="020B0606030504020204" pitchFamily="34" charset="0"/>
                <a:cs typeface="Open Sans" panose="020B0606030504020204" pitchFamily="34" charset="0"/>
              </a:rPr>
              <a:t>Talacker</a:t>
            </a: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 50, PO Box 1928, 8021 Zurich, Switzerland. The prospectus, the key investor information document, the Articles and the annual and semi-annual reports are available free of charge from the Swiss representative.</a:t>
            </a:r>
          </a:p>
          <a:p>
            <a:pPr lvl="0" algn="just">
              <a:lnSpc>
                <a:spcPct val="107000"/>
              </a:lnSpc>
              <a:spcAft>
                <a:spcPts val="800"/>
              </a:spcAft>
            </a:pPr>
            <a:r>
              <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rPr>
              <a:t>The results given in this document are based solely upon historical fund performance as gathered and supplied by Morningstar. That past performance has not been independently verified by either Heptagon Capital Limited or Heptagon Capital LLP. It is not intended to predict or depict the future performance of any investment.</a:t>
            </a:r>
          </a:p>
          <a:p>
            <a:pPr algn="just">
              <a:lnSpc>
                <a:spcPct val="107000"/>
              </a:lnSpc>
              <a:spcAft>
                <a:spcPts val="800"/>
              </a:spcAft>
            </a:pPr>
            <a:r>
              <a:rPr lang="en-GB"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The information contained herein is provided for informational purposes only, is not complete, and does not contain certain material information about the Funds, including important disclosures and risk factors associated with an investment in the Funds. Before making an investment in any Fund, prospective investors are advised to thoroughly and carefully review the ICAV’s prospectus (the “Prospectus”) as well as the supplement to the Prospectus for the Fund and the Fund’s key investor information document with their financial, legal and tax advisors to determine whether an investment is suitable for them. An investment in the Funds is not suitable for all investors.</a:t>
            </a:r>
          </a:p>
          <a:p>
            <a:pPr algn="just">
              <a:lnSpc>
                <a:spcPct val="107000"/>
              </a:lnSpc>
              <a:spcAft>
                <a:spcPts val="800"/>
              </a:spcAft>
            </a:pPr>
            <a:r>
              <a:rPr lang="en-GB" sz="900">
                <a:solidFill>
                  <a:srgbClr val="2C4959"/>
                </a:solidFill>
                <a:effectLst/>
                <a:latin typeface="Open Sans" panose="020B0606030504020204" pitchFamily="34" charset="0"/>
                <a:ea typeface="Open Sans" panose="020B0606030504020204" pitchFamily="34" charset="0"/>
                <a:cs typeface="Open Sans" panose="020B0606030504020204" pitchFamily="34" charset="0"/>
              </a:rPr>
              <a:t>For all definitions of the financial terms used within this document, please refer to the glossary on our website: </a:t>
            </a:r>
            <a:r>
              <a:rPr lang="en-GB" sz="900" u="none" strike="noStrike">
                <a:solidFill>
                  <a:srgbClr val="EA7E1E"/>
                </a:solidFill>
                <a:effectLst/>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https://www.heptagon-capital.com/glossary</a:t>
            </a:r>
            <a:endParaRPr lang="en-GB" sz="900">
              <a:solidFill>
                <a:srgbClr val="EA7E1E"/>
              </a:solidFill>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07000"/>
              </a:lnSpc>
              <a:spcAft>
                <a:spcPts val="800"/>
              </a:spcAft>
            </a:pPr>
            <a:r>
              <a:rPr lang="en-US" sz="900">
                <a:solidFill>
                  <a:srgbClr val="2C4959"/>
                </a:solidFill>
                <a:latin typeface="Open Sans" panose="020B0606030504020204" pitchFamily="34" charset="0"/>
                <a:ea typeface="Open Sans" panose="020B0606030504020204" pitchFamily="34" charset="0"/>
                <a:cs typeface="Open Sans" panose="020B0606030504020204" pitchFamily="34" charset="0"/>
              </a:rPr>
              <a:t>Source: MSCI. The MSCI information may only be used for your internal use, may not be reproduced or re-disseminated in any form and may not be used as a basis for or a component of any financial instruments or products or indices. None of the MSCI information is intended to constitute investment advice or a recommendation to make (or refrain from making) any kind of investment decision and may not be relied on as such. Historical data and analysis should not be taken as an indication or guarantee of any future performance analysis, forecast or prediction. The MSCI information is provided on an “as is” basis and the user of this information assumes the entire risk of any use made of this information. MSCI, each of its affiliates and each other person involved in or related to compiling, computing or creating any MSCI information (collectively, the “MSCI Parties”) expressly disclaims all warranties (including, without limitation, any warranties of originality, accuracy, completeness, timeliness, non-infringement, merchantability and fitness for a particular purpose) with respect to this information. Without limiting any of the foregoing, in no event shall any MSCI Party have any liability for any direct, indirect, special, incidental, punitive, consequential (including, without limitation, lost profits) or any other damages. (www.msci.com)</a:t>
            </a:r>
          </a:p>
          <a:p>
            <a:pPr lvl="0" algn="just">
              <a:lnSpc>
                <a:spcPct val="107000"/>
              </a:lnSpc>
              <a:spcAft>
                <a:spcPts val="800"/>
              </a:spcAft>
            </a:pPr>
            <a:endParaRPr lang="en-GB" sz="900">
              <a:solidFill>
                <a:srgbClr val="44546A"/>
              </a:solidFill>
              <a:latin typeface="Open Sans" panose="020B0606030504020204" pitchFamily="34" charset="0"/>
              <a:ea typeface="Open Sans" panose="020B0606030504020204" pitchFamily="34" charset="0"/>
              <a:cs typeface="Open Sans" panose="020B0606030504020204" pitchFamily="34" charset="0"/>
            </a:endParaRPr>
          </a:p>
          <a:p>
            <a:endParaRPr lang="en-US"/>
          </a:p>
        </p:txBody>
      </p:sp>
      <p:sp>
        <p:nvSpPr>
          <p:cNvPr id="3" name="Google Shape;662;p40">
            <a:extLst>
              <a:ext uri="{FF2B5EF4-FFF2-40B4-BE49-F238E27FC236}">
                <a16:creationId xmlns:a16="http://schemas.microsoft.com/office/drawing/2014/main" id="{66B58B12-F435-3BA3-760A-321800C90861}"/>
              </a:ext>
            </a:extLst>
          </p:cNvPr>
          <p:cNvSpPr txBox="1">
            <a:spLocks/>
          </p:cNvSpPr>
          <p:nvPr/>
        </p:nvSpPr>
        <p:spPr>
          <a:xfrm>
            <a:off x="310655" y="65024"/>
            <a:ext cx="5078250" cy="703016"/>
          </a:xfrm>
          <a:prstGeom prst="rect">
            <a:avLst/>
          </a:prstGeom>
          <a:noFill/>
          <a:ln>
            <a:noFill/>
          </a:ln>
        </p:spPr>
        <p:txBody>
          <a:bodyPr spcFirstLastPara="1" wrap="square" lIns="0" tIns="68569" rIns="68569" bIns="68569" anchor="ctr" anchorCtr="0">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en-GB" sz="1200" b="1">
                <a:solidFill>
                  <a:schemeClr val="bg1"/>
                </a:solidFill>
                <a:latin typeface="Montserrat" pitchFamily="2" charset="77"/>
              </a:rPr>
              <a:t>WCM Global Equity Fund </a:t>
            </a:r>
          </a:p>
          <a:p>
            <a:pPr>
              <a:lnSpc>
                <a:spcPct val="150000"/>
              </a:lnSpc>
            </a:pPr>
            <a:r>
              <a:rPr lang="en-GB" sz="1000">
                <a:solidFill>
                  <a:schemeClr val="accent2"/>
                </a:solidFill>
                <a:latin typeface="Montserrat Medium" pitchFamily="2" charset="77"/>
                <a:ea typeface="Open Sans" panose="020B0606030504020204" pitchFamily="34" charset="0"/>
                <a:cs typeface="Open Sans" panose="020B0606030504020204" pitchFamily="34" charset="0"/>
              </a:rPr>
              <a:t>C USD </a:t>
            </a:r>
            <a:r>
              <a:rPr lang="en-GB" sz="1000" err="1">
                <a:solidFill>
                  <a:schemeClr val="accent2"/>
                </a:solidFill>
                <a:latin typeface="Montserrat Medium" pitchFamily="2" charset="77"/>
                <a:ea typeface="Open Sans" panose="020B0606030504020204" pitchFamily="34" charset="0"/>
                <a:cs typeface="Open Sans" panose="020B0606030504020204" pitchFamily="34" charset="0"/>
              </a:rPr>
              <a:t>Acc</a:t>
            </a:r>
            <a:r>
              <a:rPr lang="en-GB" sz="1000">
                <a:solidFill>
                  <a:schemeClr val="accent2"/>
                </a:solidFill>
                <a:latin typeface="Montserrat Medium" pitchFamily="2" charset="77"/>
                <a:ea typeface="Open Sans" panose="020B0606030504020204" pitchFamily="34" charset="0"/>
                <a:cs typeface="Open Sans" panose="020B0606030504020204" pitchFamily="34" charset="0"/>
              </a:rPr>
              <a:t> (IE00BYZ09Q19)</a:t>
            </a:r>
            <a:endParaRPr lang="en-US" sz="1000">
              <a:solidFill>
                <a:schemeClr val="accent2"/>
              </a:solidFill>
              <a:latin typeface="Montserrat SemiBold" pitchFamily="2" charset="77"/>
            </a:endParaRPr>
          </a:p>
        </p:txBody>
      </p:sp>
    </p:spTree>
    <p:extLst>
      <p:ext uri="{BB962C8B-B14F-4D97-AF65-F5344CB8AC3E}">
        <p14:creationId xmlns:p14="http://schemas.microsoft.com/office/powerpoint/2010/main" val="2290737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3C8E92-6460-5956-11E2-AE6003269900}"/>
              </a:ext>
            </a:extLst>
          </p:cNvPr>
          <p:cNvSpPr txBox="1"/>
          <p:nvPr/>
        </p:nvSpPr>
        <p:spPr>
          <a:xfrm>
            <a:off x="203200" y="964490"/>
            <a:ext cx="6445710" cy="1715085"/>
          </a:xfrm>
          <a:prstGeom prst="rect">
            <a:avLst/>
          </a:prstGeom>
          <a:noFill/>
        </p:spPr>
        <p:txBody>
          <a:bodyPr wrap="square">
            <a:spAutoFit/>
          </a:bodyPr>
          <a:lstStyle/>
          <a:p>
            <a:pPr algn="just">
              <a:lnSpc>
                <a:spcPct val="107000"/>
              </a:lnSpc>
              <a:spcAft>
                <a:spcPts val="800"/>
              </a:spcAft>
            </a:pPr>
            <a:r>
              <a:rPr lang="en-GB" sz="900">
                <a:solidFill>
                  <a:srgbClr val="2C4959"/>
                </a:solidFill>
                <a:latin typeface="Open Sans" panose="020B0606030504020204" pitchFamily="34" charset="0"/>
                <a:ea typeface="Open Sans" panose="020B0606030504020204" pitchFamily="34" charset="0"/>
                <a:cs typeface="Open Sans" panose="020B0606030504020204" pitchFamily="34" charset="0"/>
              </a:rPr>
              <a:t>This disclosure was developed using information from MSCI ESG Research LLC or its affiliates or information providers. Although Heptagon Fund ICAV information providers, including without limitation, MSCI ESG Research LLC and its affiliates (the “ESG Parties”), obtain information (the “Information”) from sources they consider reliable, none of the ESG Parties warrants or guarantees the originality, accuracy and/or completeness, of any data herein and expressly disclaim all express or implied warranties, including those of merchantability and fitness for a particular purpose. The Information may only be used for your internal use, may not be reproduced or re-disseminated in any form and may not be used as a basis for, or a component of, any financial instruments or products or indices. Further, none of the Information can in and of itself be used to determine which securities to buy or sell or when to buy or sell them. None of the ESG Parties shall have any liability for any errors or omissions in connection with any data herein, or any liability for any direct, indirect, special, punitive, consequential or any other damages (including lost profits) even if notified of the possibility of such damages.</a:t>
            </a:r>
          </a:p>
        </p:txBody>
      </p:sp>
      <p:sp>
        <p:nvSpPr>
          <p:cNvPr id="7" name="TextBox 6">
            <a:extLst>
              <a:ext uri="{FF2B5EF4-FFF2-40B4-BE49-F238E27FC236}">
                <a16:creationId xmlns:a16="http://schemas.microsoft.com/office/drawing/2014/main" id="{4C6D54E5-03A7-5136-82A2-7827F4A8F341}"/>
              </a:ext>
            </a:extLst>
          </p:cNvPr>
          <p:cNvSpPr txBox="1"/>
          <p:nvPr/>
        </p:nvSpPr>
        <p:spPr>
          <a:xfrm>
            <a:off x="5847588" y="267962"/>
            <a:ext cx="836676" cy="276999"/>
          </a:xfrm>
          <a:prstGeom prst="rect">
            <a:avLst/>
          </a:prstGeom>
          <a:noFill/>
        </p:spPr>
        <p:txBody>
          <a:bodyPr wrap="square">
            <a:spAutoFit/>
          </a:bodyPr>
          <a:lstStyle/>
          <a:p>
            <a:r>
              <a:rPr lang="en-GB" sz="1200" dirty="0">
                <a:solidFill>
                  <a:schemeClr val="accent2"/>
                </a:solidFill>
                <a:latin typeface="Montserrat SemiBold" pitchFamily="2" charset="77"/>
              </a:rPr>
              <a:t>Q2 2023</a:t>
            </a:r>
            <a:endParaRPr lang="en-US" sz="1200" dirty="0"/>
          </a:p>
        </p:txBody>
      </p:sp>
      <p:sp>
        <p:nvSpPr>
          <p:cNvPr id="8" name="Google Shape;1107;p62">
            <a:extLst>
              <a:ext uri="{FF2B5EF4-FFF2-40B4-BE49-F238E27FC236}">
                <a16:creationId xmlns:a16="http://schemas.microsoft.com/office/drawing/2014/main" id="{BA752189-1494-7B01-8FF5-1587A1A408F4}"/>
              </a:ext>
            </a:extLst>
          </p:cNvPr>
          <p:cNvSpPr/>
          <p:nvPr/>
        </p:nvSpPr>
        <p:spPr>
          <a:xfrm>
            <a:off x="296863" y="8750661"/>
            <a:ext cx="6264275" cy="812400"/>
          </a:xfrm>
          <a:prstGeom prst="rect">
            <a:avLst/>
          </a:prstGeom>
          <a:solidFill>
            <a:schemeClr val="lt1"/>
          </a:solidFill>
          <a:ln>
            <a:noFill/>
          </a:ln>
          <a:effectLst>
            <a:outerShdw blurRad="214313" algn="bl" rotWithShape="0">
              <a:srgbClr val="D8D8D8">
                <a:alpha val="3451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9" name="Google Shape;1110;p62">
            <a:extLst>
              <a:ext uri="{FF2B5EF4-FFF2-40B4-BE49-F238E27FC236}">
                <a16:creationId xmlns:a16="http://schemas.microsoft.com/office/drawing/2014/main" id="{719B33A3-720A-98DA-1C3E-266180C3040E}"/>
              </a:ext>
            </a:extLst>
          </p:cNvPr>
          <p:cNvSpPr txBox="1"/>
          <p:nvPr/>
        </p:nvSpPr>
        <p:spPr>
          <a:xfrm>
            <a:off x="307974" y="8753261"/>
            <a:ext cx="2555599" cy="812400"/>
          </a:xfrm>
          <a:prstGeom prst="rect">
            <a:avLst/>
          </a:prstGeom>
          <a:noFill/>
          <a:ln>
            <a:noFill/>
          </a:ln>
        </p:spPr>
        <p:txBody>
          <a:bodyPr spcFirstLastPara="1" wrap="square" lIns="91425" tIns="91425" rIns="91425" bIns="91425" anchor="ctr" anchorCtr="0">
            <a:noAutofit/>
          </a:bodyPr>
          <a:lstStyle/>
          <a:p>
            <a:pPr marL="0" marR="0" lvl="0" indent="0" algn="just" rtl="0">
              <a:lnSpc>
                <a:spcPct val="115000"/>
              </a:lnSpc>
              <a:spcBef>
                <a:spcPts val="200"/>
              </a:spcBef>
              <a:spcAft>
                <a:spcPts val="0"/>
              </a:spcAft>
              <a:buClr>
                <a:srgbClr val="000000"/>
              </a:buClr>
              <a:buSzPts val="900"/>
              <a:buFont typeface="Arial"/>
              <a:buNone/>
            </a:pPr>
            <a:r>
              <a:rPr lang="en-GB" sz="900" b="0" i="0" u="none" strike="noStrike" cap="none">
                <a:solidFill>
                  <a:srgbClr val="2C4959"/>
                </a:solidFill>
                <a:latin typeface="Open Sans"/>
                <a:ea typeface="Open Sans"/>
                <a:cs typeface="Open Sans"/>
                <a:sym typeface="Open Sans"/>
              </a:rPr>
              <a:t>Heptagon Capital, 63 Brook Street, Mayfair, London W1K 4HS </a:t>
            </a:r>
            <a:endParaRPr sz="900" b="0" i="0" u="none" strike="noStrike" cap="none">
              <a:solidFill>
                <a:srgbClr val="2C4959"/>
              </a:solidFill>
              <a:latin typeface="Open Sans"/>
              <a:ea typeface="Open Sans"/>
              <a:cs typeface="Open Sans"/>
              <a:sym typeface="Open Sans"/>
            </a:endParaRPr>
          </a:p>
          <a:p>
            <a:pPr marL="0" marR="0" lvl="0" indent="0" algn="just" rtl="0">
              <a:lnSpc>
                <a:spcPct val="115000"/>
              </a:lnSpc>
              <a:spcBef>
                <a:spcPts val="200"/>
              </a:spcBef>
              <a:spcAft>
                <a:spcPts val="0"/>
              </a:spcAft>
              <a:buClr>
                <a:srgbClr val="000000"/>
              </a:buClr>
              <a:buSzPts val="900"/>
              <a:buFont typeface="Arial"/>
              <a:buNone/>
            </a:pPr>
            <a:r>
              <a:rPr lang="en-GB" sz="900" b="0" i="0" u="none" strike="noStrike" cap="none">
                <a:solidFill>
                  <a:srgbClr val="2C4959"/>
                </a:solidFill>
                <a:latin typeface="Open Sans"/>
                <a:ea typeface="Open Sans"/>
                <a:cs typeface="Open Sans"/>
                <a:sym typeface="Open Sans"/>
              </a:rPr>
              <a:t>Tel: +44 20 7070 1800 </a:t>
            </a:r>
          </a:p>
          <a:p>
            <a:pPr marL="0" marR="0" lvl="0" indent="0" algn="just" rtl="0">
              <a:lnSpc>
                <a:spcPct val="115000"/>
              </a:lnSpc>
              <a:spcBef>
                <a:spcPts val="200"/>
              </a:spcBef>
              <a:spcAft>
                <a:spcPts val="0"/>
              </a:spcAft>
              <a:buClr>
                <a:srgbClr val="000000"/>
              </a:buClr>
              <a:buSzPts val="900"/>
              <a:buFont typeface="Arial"/>
              <a:buNone/>
            </a:pPr>
            <a:r>
              <a:rPr lang="en-GB" sz="900" b="0" i="0" u="none" strike="noStrike" cap="none">
                <a:solidFill>
                  <a:srgbClr val="2C4959"/>
                </a:solidFill>
                <a:latin typeface="Open Sans"/>
                <a:ea typeface="Open Sans"/>
                <a:cs typeface="Open Sans"/>
                <a:sym typeface="Open Sans"/>
              </a:rPr>
              <a:t>(FRN 403304)</a:t>
            </a:r>
            <a:endParaRPr sz="900" b="0" i="0" u="none" strike="noStrike" cap="none">
              <a:solidFill>
                <a:srgbClr val="2C4959"/>
              </a:solidFill>
              <a:latin typeface="Open Sans"/>
              <a:ea typeface="Open Sans"/>
              <a:cs typeface="Open Sans"/>
              <a:sym typeface="Open Sans"/>
            </a:endParaRPr>
          </a:p>
        </p:txBody>
      </p:sp>
      <p:sp>
        <p:nvSpPr>
          <p:cNvPr id="10" name="Google Shape;1111;p62">
            <a:extLst>
              <a:ext uri="{FF2B5EF4-FFF2-40B4-BE49-F238E27FC236}">
                <a16:creationId xmlns:a16="http://schemas.microsoft.com/office/drawing/2014/main" id="{D5C60413-0229-C2EA-155B-BB1300FC8510}"/>
              </a:ext>
            </a:extLst>
          </p:cNvPr>
          <p:cNvSpPr txBox="1"/>
          <p:nvPr/>
        </p:nvSpPr>
        <p:spPr>
          <a:xfrm>
            <a:off x="3772839" y="8684400"/>
            <a:ext cx="2769580" cy="812400"/>
          </a:xfrm>
          <a:prstGeom prst="rect">
            <a:avLst/>
          </a:prstGeom>
          <a:noFill/>
          <a:ln>
            <a:noFill/>
          </a:ln>
        </p:spPr>
        <p:txBody>
          <a:bodyPr spcFirstLastPara="1" wrap="square" lIns="91425" tIns="91425" rIns="91425" bIns="91425" anchor="ctr" anchorCtr="0">
            <a:noAutofit/>
          </a:bodyPr>
          <a:lstStyle/>
          <a:p>
            <a:pPr marL="0" marR="0" lvl="0" indent="0" algn="r" rtl="0">
              <a:lnSpc>
                <a:spcPct val="115000"/>
              </a:lnSpc>
              <a:spcBef>
                <a:spcPts val="200"/>
              </a:spcBef>
              <a:spcAft>
                <a:spcPts val="0"/>
              </a:spcAft>
              <a:buClr>
                <a:srgbClr val="000000"/>
              </a:buClr>
              <a:buSzPts val="900"/>
              <a:buFont typeface="Arial"/>
              <a:buNone/>
            </a:pPr>
            <a:r>
              <a:rPr lang="en-GB" sz="900" b="0" i="0" u="none" strike="noStrike" cap="none">
                <a:solidFill>
                  <a:srgbClr val="2C4959"/>
                </a:solidFill>
                <a:latin typeface="Open Sans"/>
                <a:ea typeface="Open Sans"/>
                <a:cs typeface="Open Sans"/>
                <a:sym typeface="Open Sans"/>
              </a:rPr>
              <a:t>Authorised &amp; Regulated by the Financial Conduct Authority in the UK </a:t>
            </a:r>
            <a:endParaRPr sz="900" b="0" i="0" u="none" strike="noStrike" cap="none">
              <a:solidFill>
                <a:srgbClr val="2C4959"/>
              </a:solidFill>
              <a:latin typeface="Open Sans"/>
              <a:ea typeface="Open Sans"/>
              <a:cs typeface="Open Sans"/>
              <a:sym typeface="Open Sans"/>
            </a:endParaRPr>
          </a:p>
          <a:p>
            <a:pPr marL="0" marR="0" lvl="0" indent="0" algn="r" rtl="0">
              <a:lnSpc>
                <a:spcPct val="115000"/>
              </a:lnSpc>
              <a:spcBef>
                <a:spcPts val="200"/>
              </a:spcBef>
              <a:spcAft>
                <a:spcPts val="200"/>
              </a:spcAft>
              <a:buClr>
                <a:srgbClr val="000000"/>
              </a:buClr>
              <a:buSzPts val="900"/>
              <a:buFont typeface="Arial"/>
              <a:buNone/>
            </a:pPr>
            <a:r>
              <a:rPr lang="en-GB" sz="900" b="0" i="0" u="none" strike="noStrike" cap="none">
                <a:solidFill>
                  <a:srgbClr val="2C4959"/>
                </a:solidFill>
                <a:latin typeface="Open Sans"/>
                <a:ea typeface="Open Sans"/>
                <a:cs typeface="Open Sans"/>
                <a:sym typeface="Open Sans"/>
              </a:rPr>
              <a:t>12 Endeavour Square, London, E20 1JN</a:t>
            </a:r>
            <a:endParaRPr sz="900" b="0" i="0" u="none" strike="noStrike" cap="none">
              <a:solidFill>
                <a:srgbClr val="2C4959"/>
              </a:solidFill>
              <a:latin typeface="Open Sans"/>
              <a:ea typeface="Open Sans"/>
              <a:cs typeface="Open Sans"/>
              <a:sym typeface="Open Sans"/>
            </a:endParaRPr>
          </a:p>
        </p:txBody>
      </p:sp>
      <p:sp>
        <p:nvSpPr>
          <p:cNvPr id="11" name="TextBox 10">
            <a:extLst>
              <a:ext uri="{FF2B5EF4-FFF2-40B4-BE49-F238E27FC236}">
                <a16:creationId xmlns:a16="http://schemas.microsoft.com/office/drawing/2014/main" id="{8CA20E00-9C26-A8DE-FB84-36AEEB26A0F5}"/>
              </a:ext>
            </a:extLst>
          </p:cNvPr>
          <p:cNvSpPr txBox="1"/>
          <p:nvPr/>
        </p:nvSpPr>
        <p:spPr>
          <a:xfrm>
            <a:off x="173761" y="8389101"/>
            <a:ext cx="6524368" cy="344710"/>
          </a:xfrm>
          <a:prstGeom prst="rect">
            <a:avLst/>
          </a:prstGeom>
          <a:noFill/>
        </p:spPr>
        <p:txBody>
          <a:bodyPr wrap="square">
            <a:spAutoFit/>
          </a:bodyPr>
          <a:lstStyle/>
          <a:p>
            <a:pPr algn="ctr"/>
            <a:r>
              <a:rPr lang="en-GB" sz="820" b="1" i="1">
                <a:solidFill>
                  <a:srgbClr val="2C4959"/>
                </a:solidFill>
                <a:latin typeface="Open Sans" panose="020B0606030504020204" pitchFamily="34" charset="0"/>
                <a:ea typeface="Open Sans" panose="020B0606030504020204" pitchFamily="34" charset="0"/>
                <a:cs typeface="Open Sans" panose="020B0606030504020204" pitchFamily="34" charset="0"/>
              </a:rPr>
              <a:t>MSCI rating data is no guide to future performance and the value of investments and income from them can fall as well as rise.</a:t>
            </a:r>
          </a:p>
        </p:txBody>
      </p:sp>
      <p:sp>
        <p:nvSpPr>
          <p:cNvPr id="2" name="Google Shape;662;p40">
            <a:extLst>
              <a:ext uri="{FF2B5EF4-FFF2-40B4-BE49-F238E27FC236}">
                <a16:creationId xmlns:a16="http://schemas.microsoft.com/office/drawing/2014/main" id="{59B1F781-46C9-779E-9E31-D1A9FCE53EAD}"/>
              </a:ext>
            </a:extLst>
          </p:cNvPr>
          <p:cNvSpPr txBox="1">
            <a:spLocks/>
          </p:cNvSpPr>
          <p:nvPr/>
        </p:nvSpPr>
        <p:spPr>
          <a:xfrm>
            <a:off x="310655" y="65024"/>
            <a:ext cx="5078250" cy="703016"/>
          </a:xfrm>
          <a:prstGeom prst="rect">
            <a:avLst/>
          </a:prstGeom>
          <a:noFill/>
          <a:ln>
            <a:noFill/>
          </a:ln>
        </p:spPr>
        <p:txBody>
          <a:bodyPr spcFirstLastPara="1" wrap="square" lIns="0" tIns="68569" rIns="68569" bIns="68569" anchor="ctr" anchorCtr="0">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en-GB" sz="1200" b="1">
                <a:solidFill>
                  <a:schemeClr val="bg1"/>
                </a:solidFill>
                <a:latin typeface="Montserrat" pitchFamily="2" charset="77"/>
              </a:rPr>
              <a:t>WCM Global Equity Fund </a:t>
            </a:r>
          </a:p>
          <a:p>
            <a:pPr>
              <a:lnSpc>
                <a:spcPct val="150000"/>
              </a:lnSpc>
            </a:pPr>
            <a:r>
              <a:rPr lang="en-GB" sz="1000">
                <a:solidFill>
                  <a:schemeClr val="accent2"/>
                </a:solidFill>
                <a:latin typeface="Montserrat Medium" pitchFamily="2" charset="77"/>
                <a:ea typeface="Open Sans" panose="020B0606030504020204" pitchFamily="34" charset="0"/>
                <a:cs typeface="Open Sans" panose="020B0606030504020204" pitchFamily="34" charset="0"/>
              </a:rPr>
              <a:t>C USD </a:t>
            </a:r>
            <a:r>
              <a:rPr lang="en-GB" sz="1000" err="1">
                <a:solidFill>
                  <a:schemeClr val="accent2"/>
                </a:solidFill>
                <a:latin typeface="Montserrat Medium" pitchFamily="2" charset="77"/>
                <a:ea typeface="Open Sans" panose="020B0606030504020204" pitchFamily="34" charset="0"/>
                <a:cs typeface="Open Sans" panose="020B0606030504020204" pitchFamily="34" charset="0"/>
              </a:rPr>
              <a:t>Acc</a:t>
            </a:r>
            <a:r>
              <a:rPr lang="en-GB" sz="1000">
                <a:solidFill>
                  <a:schemeClr val="accent2"/>
                </a:solidFill>
                <a:latin typeface="Montserrat Medium" pitchFamily="2" charset="77"/>
                <a:ea typeface="Open Sans" panose="020B0606030504020204" pitchFamily="34" charset="0"/>
                <a:cs typeface="Open Sans" panose="020B0606030504020204" pitchFamily="34" charset="0"/>
              </a:rPr>
              <a:t> (IE00BYZ09Q19)</a:t>
            </a:r>
            <a:endParaRPr lang="en-US" sz="1000">
              <a:solidFill>
                <a:schemeClr val="accent2"/>
              </a:solidFill>
              <a:latin typeface="Montserrat SemiBold" pitchFamily="2" charset="77"/>
            </a:endParaRPr>
          </a:p>
        </p:txBody>
      </p:sp>
    </p:spTree>
    <p:extLst>
      <p:ext uri="{BB962C8B-B14F-4D97-AF65-F5344CB8AC3E}">
        <p14:creationId xmlns:p14="http://schemas.microsoft.com/office/powerpoint/2010/main" val="1585053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ags/tag2.xml><?xml version="1.0" encoding="utf-8"?>
<p:tagLst xmlns:a="http://schemas.openxmlformats.org/drawingml/2006/main" xmlns:r="http://schemas.openxmlformats.org/officeDocument/2006/relationships" xmlns:p="http://schemas.openxmlformats.org/presentationml/2006/main">
  <p:tag name="AFSPANMODE" val="span"/>
</p:tagLst>
</file>

<file path=ppt/tags/tag3.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1743A0D6EFAF949A2FC08346B34FB70" ma:contentTypeVersion="18" ma:contentTypeDescription="Create a new document." ma:contentTypeScope="" ma:versionID="e24b0a6acda2f3ceade6435f02d83998">
  <xsd:schema xmlns:xsd="http://www.w3.org/2001/XMLSchema" xmlns:xs="http://www.w3.org/2001/XMLSchema" xmlns:p="http://schemas.microsoft.com/office/2006/metadata/properties" xmlns:ns2="3264c78b-7e35-4850-b4d6-a6db1481973c" xmlns:ns3="245fb5d5-2e1d-49c2-a464-b3f4aa0afe0e" targetNamespace="http://schemas.microsoft.com/office/2006/metadata/properties" ma:root="true" ma:fieldsID="0e267df5c9eaf3fc52691cac7d9077dc" ns2:_="" ns3:_="">
    <xsd:import namespace="3264c78b-7e35-4850-b4d6-a6db1481973c"/>
    <xsd:import namespace="245fb5d5-2e1d-49c2-a464-b3f4aa0afe0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64c78b-7e35-4850-b4d6-a6db148197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d1a4d645-ee1f-4244-acf6-cddd465be39e}" ma:internalName="TaxCatchAll" ma:showField="CatchAllData" ma:web="3264c78b-7e35-4850-b4d6-a6db1481973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45fb5d5-2e1d-49c2-a464-b3f4aa0afe0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3ce3dc8-ed50-49ef-9e24-acb8531caa88"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264c78b-7e35-4850-b4d6-a6db1481973c" xsi:nil="true"/>
    <_dlc_DocId xmlns="3264c78b-7e35-4850-b4d6-a6db1481973c">F3YDAFZHMMYT-1975956571-86019</_dlc_DocId>
    <_dlc_DocIdUrl xmlns="3264c78b-7e35-4850-b4d6-a6db1481973c">
      <Url>https://heptagoncapital.sharepoint.com/sites/Support%20Team/_layouts/15/DocIdRedir.aspx?ID=F3YDAFZHMMYT-1975956571-86019</Url>
      <Description>F3YDAFZHMMYT-1975956571-86019</Description>
    </_dlc_DocIdUrl>
    <lcf76f155ced4ddcb4097134ff3c332f xmlns="245fb5d5-2e1d-49c2-a464-b3f4aa0afe0e">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D70E53-6425-4F97-B32E-A4EE41A1F8FA}">
  <ds:schemaRefs>
    <ds:schemaRef ds:uri="http://schemas.microsoft.com/sharepoint/events"/>
  </ds:schemaRefs>
</ds:datastoreItem>
</file>

<file path=customXml/itemProps2.xml><?xml version="1.0" encoding="utf-8"?>
<ds:datastoreItem xmlns:ds="http://schemas.openxmlformats.org/officeDocument/2006/customXml" ds:itemID="{57C475CE-42CE-4C37-B95C-1E488E6DB0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64c78b-7e35-4850-b4d6-a6db1481973c"/>
    <ds:schemaRef ds:uri="245fb5d5-2e1d-49c2-a464-b3f4aa0afe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A43EC8-BA78-439C-A4C3-BA97BD1E8623}">
  <ds:schemaRefs>
    <ds:schemaRef ds:uri="245fb5d5-2e1d-49c2-a464-b3f4aa0afe0e"/>
    <ds:schemaRef ds:uri="3264c78b-7e35-4850-b4d6-a6db1481973c"/>
    <ds:schemaRef ds:uri="5ae59392-23f5-4f65-afeb-7e02e09dbdd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456CA8E7-69C4-46B8-8433-58EF5696BC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2615</Words>
  <Application>Microsoft Office PowerPoint</Application>
  <PresentationFormat>A4 Paper (210x297 mm)</PresentationFormat>
  <Paragraphs>182</Paragraphs>
  <Slides>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Arial</vt:lpstr>
      <vt:lpstr>Arial Narrow</vt:lpstr>
      <vt:lpstr>Calibri</vt:lpstr>
      <vt:lpstr>Calibri Light</vt:lpstr>
      <vt:lpstr>Montserrat</vt:lpstr>
      <vt:lpstr>Montserrat Medium</vt:lpstr>
      <vt:lpstr>Montserrat SemiBold</vt:lpstr>
      <vt:lpstr>Open Sans</vt:lpstr>
      <vt:lpstr>Office Theme</vt:lpstr>
      <vt:lpstr>WCM Global Equity Fund C USD Acc (IE00BYZ09Q19)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Jakob Tinggaard</dc:creator>
  <cp:lastModifiedBy>Guy Blandford-Newson</cp:lastModifiedBy>
  <cp:revision>2</cp:revision>
  <dcterms:created xsi:type="dcterms:W3CDTF">2022-08-04T08:10:15Z</dcterms:created>
  <dcterms:modified xsi:type="dcterms:W3CDTF">2023-07-28T11:03:11Z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0x01010081743A0D6EFAF949A2FC08346B34FB70</vt:lpwstr>
  </property>
  <property fmtid="{D5CDD505-2E9C-101B-9397-08002B2CF9AE}" pid="3" name="_dlc_DocIdItemGuid">
    <vt:lpwstr>9099d559-ff55-476b-aaef-b71bd995dbce</vt:lpwstr>
  </property>
  <property fmtid="{D5CDD505-2E9C-101B-9397-08002B2CF9AE}" pid="4" name="MediaServiceImageTags">
    <vt:lpwstr/>
  </property>
</Properties>
</file>